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8"/>
  </p:notesMasterIdLst>
  <p:sldIdLst>
    <p:sldId id="256" r:id="rId2"/>
    <p:sldId id="527" r:id="rId3"/>
    <p:sldId id="815" r:id="rId4"/>
    <p:sldId id="816" r:id="rId5"/>
    <p:sldId id="297" r:id="rId6"/>
    <p:sldId id="817" r:id="rId7"/>
    <p:sldId id="696" r:id="rId8"/>
    <p:sldId id="697" r:id="rId9"/>
    <p:sldId id="610" r:id="rId10"/>
    <p:sldId id="698" r:id="rId11"/>
    <p:sldId id="634" r:id="rId12"/>
    <p:sldId id="699" r:id="rId13"/>
    <p:sldId id="614" r:id="rId14"/>
    <p:sldId id="703" r:id="rId15"/>
    <p:sldId id="701" r:id="rId16"/>
    <p:sldId id="702" r:id="rId17"/>
    <p:sldId id="646" r:id="rId18"/>
    <p:sldId id="704" r:id="rId19"/>
    <p:sldId id="648" r:id="rId20"/>
    <p:sldId id="818" r:id="rId21"/>
    <p:sldId id="667" r:id="rId22"/>
    <p:sldId id="821" r:id="rId23"/>
    <p:sldId id="420" r:id="rId24"/>
    <p:sldId id="446" r:id="rId25"/>
    <p:sldId id="437" r:id="rId26"/>
    <p:sldId id="457" r:id="rId27"/>
    <p:sldId id="456" r:id="rId28"/>
    <p:sldId id="447" r:id="rId29"/>
    <p:sldId id="436" r:id="rId30"/>
    <p:sldId id="448" r:id="rId31"/>
    <p:sldId id="449" r:id="rId32"/>
    <p:sldId id="853" r:id="rId33"/>
    <p:sldId id="834" r:id="rId34"/>
    <p:sldId id="458" r:id="rId35"/>
    <p:sldId id="466" r:id="rId36"/>
    <p:sldId id="868" r:id="rId37"/>
    <p:sldId id="867" r:id="rId38"/>
    <p:sldId id="459" r:id="rId39"/>
    <p:sldId id="460" r:id="rId40"/>
    <p:sldId id="461" r:id="rId41"/>
    <p:sldId id="462" r:id="rId42"/>
    <p:sldId id="833" r:id="rId43"/>
    <p:sldId id="423" r:id="rId44"/>
    <p:sldId id="463" r:id="rId45"/>
    <p:sldId id="464" r:id="rId46"/>
    <p:sldId id="424" r:id="rId47"/>
    <p:sldId id="823" r:id="rId48"/>
    <p:sldId id="824" r:id="rId49"/>
    <p:sldId id="454" r:id="rId50"/>
    <p:sldId id="421" r:id="rId51"/>
    <p:sldId id="398" r:id="rId52"/>
    <p:sldId id="825" r:id="rId53"/>
    <p:sldId id="400" r:id="rId54"/>
    <p:sldId id="475" r:id="rId55"/>
    <p:sldId id="399" r:id="rId56"/>
    <p:sldId id="469" r:id="rId57"/>
    <p:sldId id="425" r:id="rId58"/>
    <p:sldId id="846" r:id="rId59"/>
    <p:sldId id="847" r:id="rId60"/>
    <p:sldId id="848" r:id="rId61"/>
    <p:sldId id="433" r:id="rId62"/>
    <p:sldId id="838" r:id="rId63"/>
    <p:sldId id="839" r:id="rId64"/>
    <p:sldId id="850" r:id="rId65"/>
    <p:sldId id="434" r:id="rId66"/>
    <p:sldId id="851" r:id="rId67"/>
    <p:sldId id="837" r:id="rId68"/>
    <p:sldId id="826" r:id="rId69"/>
    <p:sldId id="835" r:id="rId70"/>
    <p:sldId id="836" r:id="rId71"/>
    <p:sldId id="813" r:id="rId72"/>
    <p:sldId id="862" r:id="rId73"/>
    <p:sldId id="840" r:id="rId74"/>
    <p:sldId id="852" r:id="rId75"/>
    <p:sldId id="845" r:id="rId76"/>
    <p:sldId id="841" r:id="rId77"/>
    <p:sldId id="843" r:id="rId78"/>
    <p:sldId id="844" r:id="rId79"/>
    <p:sldId id="860" r:id="rId80"/>
    <p:sldId id="861" r:id="rId81"/>
    <p:sldId id="858" r:id="rId82"/>
    <p:sldId id="859" r:id="rId83"/>
    <p:sldId id="572" r:id="rId84"/>
    <p:sldId id="863" r:id="rId85"/>
    <p:sldId id="468" r:id="rId86"/>
    <p:sldId id="442" r:id="rId87"/>
    <p:sldId id="478" r:id="rId88"/>
    <p:sldId id="476" r:id="rId89"/>
    <p:sldId id="477" r:id="rId90"/>
    <p:sldId id="422" r:id="rId91"/>
    <p:sldId id="854" r:id="rId92"/>
    <p:sldId id="856" r:id="rId93"/>
    <p:sldId id="855" r:id="rId94"/>
    <p:sldId id="869" r:id="rId95"/>
    <p:sldId id="857" r:id="rId96"/>
    <p:sldId id="864" r:id="rId97"/>
    <p:sldId id="528" r:id="rId98"/>
    <p:sldId id="819" r:id="rId99"/>
    <p:sldId id="600" r:id="rId100"/>
    <p:sldId id="609" r:id="rId101"/>
    <p:sldId id="601" r:id="rId102"/>
    <p:sldId id="347" r:id="rId103"/>
    <p:sldId id="341" r:id="rId104"/>
    <p:sldId id="683" r:id="rId105"/>
    <p:sldId id="630" r:id="rId106"/>
    <p:sldId id="299" r:id="rId107"/>
    <p:sldId id="604" r:id="rId108"/>
    <p:sldId id="301" r:id="rId109"/>
    <p:sldId id="606" r:id="rId110"/>
    <p:sldId id="313" r:id="rId111"/>
    <p:sldId id="607" r:id="rId112"/>
    <p:sldId id="621" r:id="rId113"/>
    <p:sldId id="608" r:id="rId114"/>
    <p:sldId id="664" r:id="rId115"/>
    <p:sldId id="352" r:id="rId116"/>
    <p:sldId id="611" r:id="rId117"/>
    <p:sldId id="684" r:id="rId118"/>
    <p:sldId id="620" r:id="rId119"/>
    <p:sldId id="665" r:id="rId120"/>
    <p:sldId id="761" r:id="rId121"/>
    <p:sldId id="728" r:id="rId122"/>
    <p:sldId id="749" r:id="rId123"/>
    <p:sldId id="745" r:id="rId124"/>
    <p:sldId id="744" r:id="rId125"/>
    <p:sldId id="866" r:id="rId126"/>
    <p:sldId id="814" r:id="rId127"/>
    <p:sldId id="803" r:id="rId128"/>
    <p:sldId id="746" r:id="rId129"/>
    <p:sldId id="629" r:id="rId130"/>
    <p:sldId id="756" r:id="rId131"/>
    <p:sldId id="631" r:id="rId132"/>
    <p:sldId id="757" r:id="rId133"/>
    <p:sldId id="762" r:id="rId134"/>
    <p:sldId id="763" r:id="rId135"/>
    <p:sldId id="632" r:id="rId136"/>
    <p:sldId id="758" r:id="rId137"/>
    <p:sldId id="656" r:id="rId138"/>
    <p:sldId id="759" r:id="rId139"/>
    <p:sldId id="865" r:id="rId140"/>
    <p:sldId id="820" r:id="rId141"/>
    <p:sldId id="438" r:id="rId142"/>
    <p:sldId id="497" r:id="rId143"/>
    <p:sldId id="439" r:id="rId144"/>
    <p:sldId id="496" r:id="rId145"/>
    <p:sldId id="440" r:id="rId146"/>
    <p:sldId id="585" r:id="rId147"/>
    <p:sldId id="350" r:id="rId148"/>
    <p:sldId id="278" r:id="rId149"/>
    <p:sldId id="668" r:id="rId150"/>
    <p:sldId id="372" r:id="rId151"/>
    <p:sldId id="374" r:id="rId152"/>
    <p:sldId id="345" r:id="rId153"/>
    <p:sldId id="766" r:id="rId154"/>
    <p:sldId id="767" r:id="rId155"/>
    <p:sldId id="768" r:id="rId156"/>
    <p:sldId id="378" r:id="rId157"/>
    <p:sldId id="769" r:id="rId158"/>
    <p:sldId id="770" r:id="rId159"/>
    <p:sldId id="771" r:id="rId160"/>
    <p:sldId id="772" r:id="rId161"/>
    <p:sldId id="773" r:id="rId162"/>
    <p:sldId id="774" r:id="rId163"/>
    <p:sldId id="775" r:id="rId164"/>
    <p:sldId id="776" r:id="rId165"/>
    <p:sldId id="777" r:id="rId166"/>
    <p:sldId id="778" r:id="rId167"/>
    <p:sldId id="779" r:id="rId168"/>
    <p:sldId id="780" r:id="rId169"/>
    <p:sldId id="781" r:id="rId170"/>
    <p:sldId id="782" r:id="rId171"/>
    <p:sldId id="369" r:id="rId172"/>
    <p:sldId id="783" r:id="rId173"/>
    <p:sldId id="360" r:id="rId174"/>
    <p:sldId id="784" r:id="rId175"/>
    <p:sldId id="296" r:id="rId176"/>
    <p:sldId id="348" r:id="rId177"/>
    <p:sldId id="295" r:id="rId178"/>
    <p:sldId id="371" r:id="rId179"/>
    <p:sldId id="671" r:id="rId180"/>
    <p:sldId id="364" r:id="rId181"/>
    <p:sldId id="368" r:id="rId182"/>
    <p:sldId id="672" r:id="rId183"/>
    <p:sldId id="430" r:id="rId184"/>
    <p:sldId id="290" r:id="rId185"/>
    <p:sldId id="822" r:id="rId186"/>
    <p:sldId id="281" r:id="rId1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34"/>
    <p:restoredTop sz="79116" autoAdjust="0"/>
  </p:normalViewPr>
  <p:slideViewPr>
    <p:cSldViewPr snapToGrid="0" snapToObjects="1">
      <p:cViewPr varScale="1">
        <p:scale>
          <a:sx n="100" d="100"/>
          <a:sy n="100" d="100"/>
        </p:scale>
        <p:origin x="2792"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6/22/24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45</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52</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55</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63</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64</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65</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66</a:t>
            </a:fld>
            <a:endParaRPr lang="en-US"/>
          </a:p>
        </p:txBody>
      </p:sp>
    </p:spTree>
    <p:extLst>
      <p:ext uri="{BB962C8B-B14F-4D97-AF65-F5344CB8AC3E}">
        <p14:creationId xmlns:p14="http://schemas.microsoft.com/office/powerpoint/2010/main" val="2455953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69</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70</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72</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73</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74</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75</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76</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77</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78</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23</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80</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81</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83</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84</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11002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88</a:t>
            </a:fld>
            <a:endParaRPr lang="en-US"/>
          </a:p>
        </p:txBody>
      </p:sp>
    </p:spTree>
    <p:extLst>
      <p:ext uri="{BB962C8B-B14F-4D97-AF65-F5344CB8AC3E}">
        <p14:creationId xmlns:p14="http://schemas.microsoft.com/office/powerpoint/2010/main" val="1869410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89</a:t>
            </a:fld>
            <a:endParaRPr lang="en-US"/>
          </a:p>
        </p:txBody>
      </p:sp>
    </p:spTree>
    <p:extLst>
      <p:ext uri="{BB962C8B-B14F-4D97-AF65-F5344CB8AC3E}">
        <p14:creationId xmlns:p14="http://schemas.microsoft.com/office/powerpoint/2010/main" val="4096222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91</a:t>
            </a:fld>
            <a:endParaRPr lang="en-US"/>
          </a:p>
        </p:txBody>
      </p:sp>
    </p:spTree>
    <p:extLst>
      <p:ext uri="{BB962C8B-B14F-4D97-AF65-F5344CB8AC3E}">
        <p14:creationId xmlns:p14="http://schemas.microsoft.com/office/powerpoint/2010/main" val="291603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24</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92</a:t>
            </a:fld>
            <a:endParaRPr lang="en-US"/>
          </a:p>
        </p:txBody>
      </p:sp>
    </p:spTree>
    <p:extLst>
      <p:ext uri="{BB962C8B-B14F-4D97-AF65-F5344CB8AC3E}">
        <p14:creationId xmlns:p14="http://schemas.microsoft.com/office/powerpoint/2010/main" val="275235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93</a:t>
            </a:fld>
            <a:endParaRPr lang="en-US"/>
          </a:p>
        </p:txBody>
      </p:sp>
    </p:spTree>
    <p:extLst>
      <p:ext uri="{BB962C8B-B14F-4D97-AF65-F5344CB8AC3E}">
        <p14:creationId xmlns:p14="http://schemas.microsoft.com/office/powerpoint/2010/main" val="286677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94</a:t>
            </a:fld>
            <a:endParaRPr lang="en-US"/>
          </a:p>
        </p:txBody>
      </p:sp>
    </p:spTree>
    <p:extLst>
      <p:ext uri="{BB962C8B-B14F-4D97-AF65-F5344CB8AC3E}">
        <p14:creationId xmlns:p14="http://schemas.microsoft.com/office/powerpoint/2010/main" val="3866257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98</a:t>
            </a:fld>
            <a:endParaRPr lang="en-GB"/>
          </a:p>
        </p:txBody>
      </p:sp>
    </p:spTree>
    <p:extLst>
      <p:ext uri="{BB962C8B-B14F-4D97-AF65-F5344CB8AC3E}">
        <p14:creationId xmlns:p14="http://schemas.microsoft.com/office/powerpoint/2010/main" val="3183629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28</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122</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123</a:t>
            </a:fld>
            <a:endParaRPr lang="en-US"/>
          </a:p>
        </p:txBody>
      </p:sp>
    </p:spTree>
    <p:extLst>
      <p:ext uri="{BB962C8B-B14F-4D97-AF65-F5344CB8AC3E}">
        <p14:creationId xmlns:p14="http://schemas.microsoft.com/office/powerpoint/2010/main" val="1413736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124</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125</a:t>
            </a:fld>
            <a:endParaRPr lang="en-US"/>
          </a:p>
        </p:txBody>
      </p:sp>
    </p:spTree>
    <p:extLst>
      <p:ext uri="{BB962C8B-B14F-4D97-AF65-F5344CB8AC3E}">
        <p14:creationId xmlns:p14="http://schemas.microsoft.com/office/powerpoint/2010/main" val="2747837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126</a:t>
            </a:fld>
            <a:endParaRPr lang="en-US"/>
          </a:p>
        </p:txBody>
      </p:sp>
    </p:spTree>
    <p:extLst>
      <p:ext uri="{BB962C8B-B14F-4D97-AF65-F5344CB8AC3E}">
        <p14:creationId xmlns:p14="http://schemas.microsoft.com/office/powerpoint/2010/main" val="34697547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127</a:t>
            </a:fld>
            <a:endParaRPr lang="en-US"/>
          </a:p>
        </p:txBody>
      </p:sp>
    </p:spTree>
    <p:extLst>
      <p:ext uri="{BB962C8B-B14F-4D97-AF65-F5344CB8AC3E}">
        <p14:creationId xmlns:p14="http://schemas.microsoft.com/office/powerpoint/2010/main" val="2937121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128</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141</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143</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151</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31</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32</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111813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22/06/2024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22/06/2024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22/06/2024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22/06/2024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22/06/2024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22/06/2024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22/06/2024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3.png"/></Relationships>
</file>

<file path=ppt/slides/_rels/slide1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8.sv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s>
</file>

<file path=ppt/slides/_rels/slide1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 and </a:t>
            </a:r>
            <a:r>
              <a:rPr lang="en-US" dirty="0" err="1"/>
              <a:t>Hachyderm</a:t>
            </a:r>
            <a:r>
              <a:rPr lang="en-US" dirty="0"/>
              <a:t>: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7693978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100</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101</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102</a:t>
            </a:fld>
            <a:endParaRPr lang="en-US"/>
          </a:p>
        </p:txBody>
      </p:sp>
    </p:spTree>
    <p:extLst>
      <p:ext uri="{BB962C8B-B14F-4D97-AF65-F5344CB8AC3E}">
        <p14:creationId xmlns:p14="http://schemas.microsoft.com/office/powerpoint/2010/main" val="1815077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103</a:t>
            </a:fld>
            <a:endParaRPr lang="en-US"/>
          </a:p>
        </p:txBody>
      </p:sp>
    </p:spTree>
    <p:extLst>
      <p:ext uri="{BB962C8B-B14F-4D97-AF65-F5344CB8AC3E}">
        <p14:creationId xmlns:p14="http://schemas.microsoft.com/office/powerpoint/2010/main" val="32425498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104</a:t>
            </a:fld>
            <a:endParaRPr lang="en-US"/>
          </a:p>
        </p:txBody>
      </p:sp>
    </p:spTree>
    <p:extLst>
      <p:ext uri="{BB962C8B-B14F-4D97-AF65-F5344CB8AC3E}">
        <p14:creationId xmlns:p14="http://schemas.microsoft.com/office/powerpoint/2010/main" val="16442633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107</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108</a:t>
            </a:fld>
            <a:endParaRPr lang="en-US"/>
          </a:p>
        </p:txBody>
      </p:sp>
    </p:spTree>
    <p:extLst>
      <p:ext uri="{BB962C8B-B14F-4D97-AF65-F5344CB8AC3E}">
        <p14:creationId xmlns:p14="http://schemas.microsoft.com/office/powerpoint/2010/main" val="2388280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109</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110</a:t>
            </a:fld>
            <a:endParaRPr lang="en-US"/>
          </a:p>
        </p:txBody>
      </p:sp>
    </p:spTree>
    <p:extLst>
      <p:ext uri="{BB962C8B-B14F-4D97-AF65-F5344CB8AC3E}">
        <p14:creationId xmlns:p14="http://schemas.microsoft.com/office/powerpoint/2010/main" val="536554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111</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113</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114</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115</a:t>
            </a:fld>
            <a:endParaRPr lang="en-US"/>
          </a:p>
        </p:txBody>
      </p:sp>
    </p:spTree>
    <p:extLst>
      <p:ext uri="{BB962C8B-B14F-4D97-AF65-F5344CB8AC3E}">
        <p14:creationId xmlns:p14="http://schemas.microsoft.com/office/powerpoint/2010/main" val="36658786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116</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117</a:t>
            </a:fld>
            <a:endParaRPr lang="en-US"/>
          </a:p>
        </p:txBody>
      </p:sp>
    </p:spTree>
    <p:extLst>
      <p:ext uri="{BB962C8B-B14F-4D97-AF65-F5344CB8AC3E}">
        <p14:creationId xmlns:p14="http://schemas.microsoft.com/office/powerpoint/2010/main" val="25512742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118</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119</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120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121</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122</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123</a:t>
            </a:fld>
            <a:endParaRPr lang="en-US"/>
          </a:p>
        </p:txBody>
      </p:sp>
    </p:spTree>
    <p:extLst>
      <p:ext uri="{BB962C8B-B14F-4D97-AF65-F5344CB8AC3E}">
        <p14:creationId xmlns:p14="http://schemas.microsoft.com/office/powerpoint/2010/main" val="3545553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124</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125</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12395542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126</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81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127</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11573763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128</a:t>
            </a:fld>
            <a:endParaRPr lang="en-US"/>
          </a:p>
        </p:txBody>
      </p:sp>
    </p:spTree>
    <p:extLst>
      <p:ext uri="{BB962C8B-B14F-4D97-AF65-F5344CB8AC3E}">
        <p14:creationId xmlns:p14="http://schemas.microsoft.com/office/powerpoint/2010/main" val="14328503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130</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132</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133</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134</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135</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136</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137</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138</a:t>
            </a:fld>
            <a:endParaRPr lang="en-US"/>
          </a:p>
        </p:txBody>
      </p:sp>
    </p:spTree>
    <p:extLst>
      <p:ext uri="{BB962C8B-B14F-4D97-AF65-F5344CB8AC3E}">
        <p14:creationId xmlns:p14="http://schemas.microsoft.com/office/powerpoint/2010/main" val="35347657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139</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1862380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140</a:t>
            </a:fld>
            <a:endParaRPr lang="en-US"/>
          </a:p>
        </p:txBody>
      </p:sp>
    </p:spTree>
    <p:extLst>
      <p:ext uri="{BB962C8B-B14F-4D97-AF65-F5344CB8AC3E}">
        <p14:creationId xmlns:p14="http://schemas.microsoft.com/office/powerpoint/2010/main" val="21291627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141</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Versioning</a:t>
            </a:r>
            <a:endParaRPr lang="en-GB" sz="2800" b="1" dirty="0">
              <a:latin typeface="+mn-lt"/>
            </a:endParaRPr>
          </a:p>
        </p:txBody>
      </p:sp>
    </p:spTree>
    <p:extLst>
      <p:ext uri="{BB962C8B-B14F-4D97-AF65-F5344CB8AC3E}">
        <p14:creationId xmlns:p14="http://schemas.microsoft.com/office/powerpoint/2010/main" val="25472098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142</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143</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144</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145</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146</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353353"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Documentation</a:t>
            </a:r>
            <a:endParaRPr lang="en-GB" sz="2800" b="1" dirty="0">
              <a:latin typeface="+mn-lt"/>
            </a:endParaRPr>
          </a:p>
        </p:txBody>
      </p:sp>
    </p:spTree>
    <p:extLst>
      <p:ext uri="{BB962C8B-B14F-4D97-AF65-F5344CB8AC3E}">
        <p14:creationId xmlns:p14="http://schemas.microsoft.com/office/powerpoint/2010/main" val="12013725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147</a:t>
            </a:fld>
            <a:endParaRPr lang="en-US"/>
          </a:p>
        </p:txBody>
      </p:sp>
    </p:spTree>
    <p:extLst>
      <p:ext uri="{BB962C8B-B14F-4D97-AF65-F5344CB8AC3E}">
        <p14:creationId xmlns:p14="http://schemas.microsoft.com/office/powerpoint/2010/main" val="8423358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148</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149</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150</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151</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152</a:t>
            </a:fld>
            <a:endParaRPr lang="en-US"/>
          </a:p>
        </p:txBody>
      </p:sp>
    </p:spTree>
    <p:extLst>
      <p:ext uri="{BB962C8B-B14F-4D97-AF65-F5344CB8AC3E}">
        <p14:creationId xmlns:p14="http://schemas.microsoft.com/office/powerpoint/2010/main" val="6568318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a:off x="5615987" y="2678116"/>
            <a:ext cx="68582" cy="128029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4857389" y="1791079"/>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(V2)</a:t>
            </a:r>
            <a:endParaRPr dirty="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5288398" y="2056921"/>
            <a:ext cx="723759"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912941" y="3130578"/>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5029360" y="3904740"/>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24" name="Google Shape;200;p29">
            <a:extLst>
              <a:ext uri="{FF2B5EF4-FFF2-40B4-BE49-F238E27FC236}">
                <a16:creationId xmlns:a16="http://schemas.microsoft.com/office/drawing/2014/main" id="{3430FB8B-FB9B-964A-A4BF-6713E3CBA7DB}"/>
              </a:ext>
            </a:extLst>
          </p:cNvPr>
          <p:cNvSpPr txBox="1"/>
          <p:nvPr/>
        </p:nvSpPr>
        <p:spPr>
          <a:xfrm>
            <a:off x="5448885" y="4225089"/>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588208" y="2270316"/>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sp>
        <p:nvSpPr>
          <p:cNvPr id="31" name="Google Shape;212;p29">
            <a:extLst>
              <a:ext uri="{FF2B5EF4-FFF2-40B4-BE49-F238E27FC236}">
                <a16:creationId xmlns:a16="http://schemas.microsoft.com/office/drawing/2014/main" id="{E6D36B3F-347D-1849-892D-422BF60F8A72}"/>
              </a:ext>
            </a:extLst>
          </p:cNvPr>
          <p:cNvSpPr txBox="1"/>
          <p:nvPr/>
        </p:nvSpPr>
        <p:spPr>
          <a:xfrm>
            <a:off x="1933125" y="4962662"/>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endCxn id="37" idx="2"/>
          </p:cNvCxnSpPr>
          <p:nvPr/>
        </p:nvCxnSpPr>
        <p:spPr>
          <a:xfrm flipV="1">
            <a:off x="3468643" y="3618076"/>
            <a:ext cx="867374" cy="137039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900467" y="33652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4194650" y="33641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593786" y="4316109"/>
            <a:ext cx="2156318" cy="300060"/>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by operations</a:t>
            </a:r>
            <a:endParaRPr sz="1050" dirty="0"/>
          </a:p>
        </p:txBody>
      </p:sp>
      <p:cxnSp>
        <p:nvCxnSpPr>
          <p:cNvPr id="44" name="Straight Arrow Connector 43">
            <a:extLst>
              <a:ext uri="{FF2B5EF4-FFF2-40B4-BE49-F238E27FC236}">
                <a16:creationId xmlns:a16="http://schemas.microsoft.com/office/drawing/2014/main" id="{E7394D82-622D-1944-86D4-9C5E3A902525}"/>
              </a:ext>
            </a:extLst>
          </p:cNvPr>
          <p:cNvCxnSpPr>
            <a:cxnSpLocks/>
            <a:stCxn id="40" idx="0"/>
          </p:cNvCxnSpPr>
          <p:nvPr/>
        </p:nvCxnSpPr>
        <p:spPr>
          <a:xfrm flipV="1">
            <a:off x="2671945" y="3683482"/>
            <a:ext cx="1511256" cy="6326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Google Shape;212;p29">
            <a:extLst>
              <a:ext uri="{FF2B5EF4-FFF2-40B4-BE49-F238E27FC236}">
                <a16:creationId xmlns:a16="http://schemas.microsoft.com/office/drawing/2014/main" id="{1150BB5B-6FD6-AF4B-9D99-74B53FB1372B}"/>
              </a:ext>
            </a:extLst>
          </p:cNvPr>
          <p:cNvSpPr txBox="1"/>
          <p:nvPr/>
        </p:nvSpPr>
        <p:spPr>
          <a:xfrm>
            <a:off x="7045024" y="3854467"/>
            <a:ext cx="1882772"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5166037" y="5030542"/>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603117" y="331065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5906421" y="4085289"/>
            <a:ext cx="1138603" cy="111585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5343501" y="3481262"/>
            <a:ext cx="1701523" cy="6040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a:xfrm>
            <a:off x="2972899" y="5656900"/>
            <a:ext cx="3086100" cy="273844"/>
          </a:xfrm>
        </p:spPr>
        <p:txBody>
          <a:bodyPr/>
          <a:lstStyle/>
          <a:p>
            <a:r>
              <a:rPr lang="en-US" dirty="0"/>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a:xfrm>
            <a:off x="6870395" y="5638101"/>
            <a:ext cx="2057400" cy="273844"/>
          </a:xfrm>
        </p:spPr>
        <p:txBody>
          <a:bodyPr/>
          <a:lstStyle/>
          <a:p>
            <a:fld id="{53C7D256-7CB4-8D4B-B359-120D79D46DFF}" type="slidenum">
              <a:rPr lang="en-US" smtClean="0"/>
              <a:t>153</a:t>
            </a:fld>
            <a:endParaRPr lang="en-US" dirty="0"/>
          </a:p>
        </p:txBody>
      </p:sp>
      <p:sp>
        <p:nvSpPr>
          <p:cNvPr id="30" name="Google Shape;195;p29">
            <a:extLst>
              <a:ext uri="{FF2B5EF4-FFF2-40B4-BE49-F238E27FC236}">
                <a16:creationId xmlns:a16="http://schemas.microsoft.com/office/drawing/2014/main" id="{EDA6139A-75CC-94C4-3725-9EAABC613162}"/>
              </a:ext>
            </a:extLst>
          </p:cNvPr>
          <p:cNvSpPr/>
          <p:nvPr/>
        </p:nvSpPr>
        <p:spPr>
          <a:xfrm>
            <a:off x="2844346" y="1781353"/>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9" name="Google Shape;200;p29">
            <a:extLst>
              <a:ext uri="{FF2B5EF4-FFF2-40B4-BE49-F238E27FC236}">
                <a16:creationId xmlns:a16="http://schemas.microsoft.com/office/drawing/2014/main" id="{6275FFA0-41D5-782F-5197-6942A29D942D}"/>
              </a:ext>
            </a:extLst>
          </p:cNvPr>
          <p:cNvSpPr txBox="1"/>
          <p:nvPr/>
        </p:nvSpPr>
        <p:spPr>
          <a:xfrm>
            <a:off x="3289283" y="2041740"/>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42" name="Google Shape;195;p29">
            <a:extLst>
              <a:ext uri="{FF2B5EF4-FFF2-40B4-BE49-F238E27FC236}">
                <a16:creationId xmlns:a16="http://schemas.microsoft.com/office/drawing/2014/main" id="{52B68ACC-B7F6-34E7-0654-17C55C558020}"/>
              </a:ext>
            </a:extLst>
          </p:cNvPr>
          <p:cNvSpPr/>
          <p:nvPr/>
        </p:nvSpPr>
        <p:spPr>
          <a:xfrm>
            <a:off x="1766859" y="3005454"/>
            <a:ext cx="1517195" cy="899286"/>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3" name="Google Shape;200;p29">
            <a:extLst>
              <a:ext uri="{FF2B5EF4-FFF2-40B4-BE49-F238E27FC236}">
                <a16:creationId xmlns:a16="http://schemas.microsoft.com/office/drawing/2014/main" id="{98D5D99A-9F7D-CF99-E671-4F46F3D1E784}"/>
              </a:ext>
            </a:extLst>
          </p:cNvPr>
          <p:cNvSpPr txBox="1"/>
          <p:nvPr/>
        </p:nvSpPr>
        <p:spPr>
          <a:xfrm>
            <a:off x="2211796" y="3265842"/>
            <a:ext cx="668759"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62" name="Google Shape;208;p29">
            <a:extLst>
              <a:ext uri="{FF2B5EF4-FFF2-40B4-BE49-F238E27FC236}">
                <a16:creationId xmlns:a16="http://schemas.microsoft.com/office/drawing/2014/main" id="{8881EB0C-6107-DB65-2ED3-1A0C3A8E098E}"/>
              </a:ext>
            </a:extLst>
          </p:cNvPr>
          <p:cNvCxnSpPr>
            <a:cxnSpLocks/>
            <a:stCxn id="2" idx="2"/>
            <a:endCxn id="30" idx="0"/>
          </p:cNvCxnSpPr>
          <p:nvPr/>
        </p:nvCxnSpPr>
        <p:spPr>
          <a:xfrm flipH="1" flipV="1">
            <a:off x="4360276" y="2225345"/>
            <a:ext cx="501819" cy="9726"/>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67" name="Google Shape;208;p29">
            <a:extLst>
              <a:ext uri="{FF2B5EF4-FFF2-40B4-BE49-F238E27FC236}">
                <a16:creationId xmlns:a16="http://schemas.microsoft.com/office/drawing/2014/main" id="{893E1544-676D-99CE-3635-5081593129BB}"/>
              </a:ext>
            </a:extLst>
          </p:cNvPr>
          <p:cNvCxnSpPr>
            <a:cxnSpLocks/>
            <a:stCxn id="30" idx="1"/>
            <a:endCxn id="42" idx="3"/>
          </p:cNvCxnSpPr>
          <p:nvPr/>
        </p:nvCxnSpPr>
        <p:spPr>
          <a:xfrm flipH="1">
            <a:off x="2525457" y="2668391"/>
            <a:ext cx="1077487" cy="38848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71" name="Google Shape;208;p29">
            <a:extLst>
              <a:ext uri="{FF2B5EF4-FFF2-40B4-BE49-F238E27FC236}">
                <a16:creationId xmlns:a16="http://schemas.microsoft.com/office/drawing/2014/main" id="{A77BB489-639E-3490-452B-35DD4128EDDA}"/>
              </a:ext>
            </a:extLst>
          </p:cNvPr>
          <p:cNvCxnSpPr>
            <a:cxnSpLocks/>
            <a:stCxn id="42" idx="0"/>
          </p:cNvCxnSpPr>
          <p:nvPr/>
        </p:nvCxnSpPr>
        <p:spPr>
          <a:xfrm flipV="1">
            <a:off x="3282790" y="3364183"/>
            <a:ext cx="624014" cy="90914"/>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84" name="Folded Corner 83">
            <a:extLst>
              <a:ext uri="{FF2B5EF4-FFF2-40B4-BE49-F238E27FC236}">
                <a16:creationId xmlns:a16="http://schemas.microsoft.com/office/drawing/2014/main" id="{38CD5F99-396A-EDFA-FA77-3031D2F2F16D}"/>
              </a:ext>
            </a:extLst>
          </p:cNvPr>
          <p:cNvSpPr/>
          <p:nvPr/>
        </p:nvSpPr>
        <p:spPr>
          <a:xfrm>
            <a:off x="3971963" y="252107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85" name="Straight Arrow Connector 84">
            <a:extLst>
              <a:ext uri="{FF2B5EF4-FFF2-40B4-BE49-F238E27FC236}">
                <a16:creationId xmlns:a16="http://schemas.microsoft.com/office/drawing/2014/main" id="{F9C670C9-8972-B797-DEE0-FC3EDDE1787B}"/>
              </a:ext>
            </a:extLst>
          </p:cNvPr>
          <p:cNvCxnSpPr>
            <a:cxnSpLocks/>
            <a:stCxn id="57" idx="1"/>
            <a:endCxn id="84" idx="3"/>
          </p:cNvCxnSpPr>
          <p:nvPr/>
        </p:nvCxnSpPr>
        <p:spPr>
          <a:xfrm flipH="1" flipV="1">
            <a:off x="4712347" y="2691677"/>
            <a:ext cx="2332677" cy="139361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375ECD7-E6CB-8A0B-070D-BE0CED73DFA1}"/>
              </a:ext>
            </a:extLst>
          </p:cNvPr>
          <p:cNvCxnSpPr>
            <a:cxnSpLocks/>
            <a:stCxn id="25" idx="1"/>
            <a:endCxn id="2" idx="0"/>
          </p:cNvCxnSpPr>
          <p:nvPr/>
        </p:nvCxnSpPr>
        <p:spPr>
          <a:xfrm flipH="1" flipV="1">
            <a:off x="6373320" y="2235071"/>
            <a:ext cx="214888" cy="34685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212;p29">
            <a:extLst>
              <a:ext uri="{FF2B5EF4-FFF2-40B4-BE49-F238E27FC236}">
                <a16:creationId xmlns:a16="http://schemas.microsoft.com/office/drawing/2014/main" id="{54BD5757-EC58-16A8-5087-662E958BE4C1}"/>
              </a:ext>
            </a:extLst>
          </p:cNvPr>
          <p:cNvSpPr txBox="1"/>
          <p:nvPr/>
        </p:nvSpPr>
        <p:spPr>
          <a:xfrm>
            <a:off x="173678" y="1858724"/>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define a set of operations that clients can perform </a:t>
            </a:r>
          </a:p>
          <a:p>
            <a:pPr marL="214313" indent="-214313">
              <a:buFontTx/>
              <a:buChar char="-"/>
            </a:pPr>
            <a:r>
              <a:rPr lang="en" sz="1050" dirty="0"/>
              <a:t>publish, receive messages</a:t>
            </a:r>
          </a:p>
          <a:p>
            <a:pPr marL="214313" indent="-214313">
              <a:buFontTx/>
              <a:buChar char="-"/>
            </a:pPr>
            <a:r>
              <a:rPr lang="en-GB" sz="1050" dirty="0"/>
              <a:t>s</a:t>
            </a:r>
            <a:r>
              <a:rPr lang="en" sz="1050" dirty="0" err="1"/>
              <a:t>ubscribe</a:t>
            </a:r>
            <a:r>
              <a:rPr lang="en" sz="1050" dirty="0"/>
              <a:t>, send messages</a:t>
            </a:r>
            <a:endParaRPr sz="1050" dirty="0"/>
          </a:p>
        </p:txBody>
      </p:sp>
      <p:cxnSp>
        <p:nvCxnSpPr>
          <p:cNvPr id="99" name="Straight Arrow Connector 98">
            <a:extLst>
              <a:ext uri="{FF2B5EF4-FFF2-40B4-BE49-F238E27FC236}">
                <a16:creationId xmlns:a16="http://schemas.microsoft.com/office/drawing/2014/main" id="{7BF69857-BCF7-8D58-0631-3C9AB79E0F05}"/>
              </a:ext>
            </a:extLst>
          </p:cNvPr>
          <p:cNvCxnSpPr>
            <a:cxnSpLocks/>
            <a:stCxn id="94" idx="3"/>
            <a:endCxn id="30" idx="2"/>
          </p:cNvCxnSpPr>
          <p:nvPr/>
        </p:nvCxnSpPr>
        <p:spPr>
          <a:xfrm flipV="1">
            <a:off x="2329996" y="2225345"/>
            <a:ext cx="519056" cy="2578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49BAFF9-8654-F1EC-0F43-B3D6AA0F8D6B}"/>
              </a:ext>
            </a:extLst>
          </p:cNvPr>
          <p:cNvCxnSpPr>
            <a:cxnSpLocks/>
            <a:stCxn id="94" idx="3"/>
            <a:endCxn id="42" idx="3"/>
          </p:cNvCxnSpPr>
          <p:nvPr/>
        </p:nvCxnSpPr>
        <p:spPr>
          <a:xfrm>
            <a:off x="2329996" y="2251128"/>
            <a:ext cx="195461" cy="805744"/>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91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57" grpId="0" animBg="1"/>
      <p:bldP spid="58" grpId="0" animBg="1"/>
      <p:bldP spid="59" grpId="0" animBg="1"/>
      <p:bldP spid="84" grpId="0" animBg="1"/>
      <p:bldP spid="9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86105" y="161930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(V2)</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24488" y="21777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24488" y="27047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24488" y="32789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24488" y="463156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24488" y="51051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08217" y="370778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097779" y="42435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2846845" y="1540608"/>
            <a:ext cx="2633233" cy="22872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585228" y="2135722"/>
            <a:ext cx="1810368" cy="1921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585228" y="2655196"/>
            <a:ext cx="1810368" cy="1996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585228" y="3206674"/>
            <a:ext cx="1810368" cy="2223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68957" y="3780403"/>
            <a:ext cx="1326639" cy="7741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4558519" y="4393599"/>
            <a:ext cx="791141" cy="641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585228" y="4781590"/>
            <a:ext cx="1764432" cy="3089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585228" y="5255132"/>
            <a:ext cx="1748314" cy="314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74954" y="4053553"/>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58796" y="2289115"/>
            <a:ext cx="863833"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42053" y="25657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45614" y="32534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78392" y="35170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p:cNvCxnSpPr>
          <p:nvPr/>
        </p:nvCxnSpPr>
        <p:spPr>
          <a:xfrm>
            <a:off x="1339017" y="3571306"/>
            <a:ext cx="277459" cy="259142"/>
          </a:xfrm>
          <a:prstGeom prst="bentConnector3">
            <a:avLst>
              <a:gd name="adj1" fmla="val 7013"/>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02234" y="20055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154</a:t>
            </a:fld>
            <a:endParaRPr lang="en-US"/>
          </a:p>
        </p:txBody>
      </p:sp>
    </p:spTree>
    <p:extLst>
      <p:ext uri="{BB962C8B-B14F-4D97-AF65-F5344CB8AC3E}">
        <p14:creationId xmlns:p14="http://schemas.microsoft.com/office/powerpoint/2010/main" val="152257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155</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156</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157</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158</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159</a:t>
            </a:fld>
            <a:endParaRPr lang="en-US"/>
          </a:p>
        </p:txBody>
      </p:sp>
    </p:spTree>
    <p:extLst>
      <p:ext uri="{BB962C8B-B14F-4D97-AF65-F5344CB8AC3E}">
        <p14:creationId xmlns:p14="http://schemas.microsoft.com/office/powerpoint/2010/main" val="589474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160</a:t>
            </a:fld>
            <a:endParaRPr lang="en-US"/>
          </a:p>
        </p:txBody>
      </p:sp>
    </p:spTree>
    <p:extLst>
      <p:ext uri="{BB962C8B-B14F-4D97-AF65-F5344CB8AC3E}">
        <p14:creationId xmlns:p14="http://schemas.microsoft.com/office/powerpoint/2010/main" val="36237385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3139321"/>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a:t>
            </a:r>
          </a:p>
          <a:p>
            <a:r>
              <a:rPr lang="en-GB" dirty="0"/>
              <a:t>    message:</a:t>
            </a:r>
          </a:p>
          <a:p>
            <a:r>
              <a:rPr lang="en-GB" dirty="0"/>
              <a:t>      $ref: "#/components/messages/greeting”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(V2)</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161</a:t>
            </a:fld>
            <a:endParaRPr lang="en-US"/>
          </a:p>
        </p:txBody>
      </p:sp>
    </p:spTree>
    <p:extLst>
      <p:ext uri="{BB962C8B-B14F-4D97-AF65-F5344CB8AC3E}">
        <p14:creationId xmlns:p14="http://schemas.microsoft.com/office/powerpoint/2010/main" val="31603119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162</a:t>
            </a:fld>
            <a:endParaRPr lang="en-US"/>
          </a:p>
        </p:txBody>
      </p:sp>
    </p:spTree>
    <p:extLst>
      <p:ext uri="{BB962C8B-B14F-4D97-AF65-F5344CB8AC3E}">
        <p14:creationId xmlns:p14="http://schemas.microsoft.com/office/powerpoint/2010/main" val="830276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163</a:t>
            </a:fld>
            <a:endParaRPr lang="en-US"/>
          </a:p>
        </p:txBody>
      </p:sp>
    </p:spTree>
    <p:extLst>
      <p:ext uri="{BB962C8B-B14F-4D97-AF65-F5344CB8AC3E}">
        <p14:creationId xmlns:p14="http://schemas.microsoft.com/office/powerpoint/2010/main" val="39155096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164</a:t>
            </a:fld>
            <a:endParaRPr lang="en-US"/>
          </a:p>
        </p:txBody>
      </p:sp>
    </p:spTree>
    <p:extLst>
      <p:ext uri="{BB962C8B-B14F-4D97-AF65-F5344CB8AC3E}">
        <p14:creationId xmlns:p14="http://schemas.microsoft.com/office/powerpoint/2010/main" val="159339673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166</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167</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168</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82179" y="3175084"/>
            <a:ext cx="2979642" cy="923330"/>
          </a:xfrm>
          <a:prstGeom prst="rect">
            <a:avLst/>
          </a:prstGeom>
          <a:noFill/>
        </p:spPr>
        <p:txBody>
          <a:bodyPr wrap="square" rtlCol="0">
            <a:spAutoFit/>
          </a:bodyPr>
          <a:lstStyle/>
          <a:p>
            <a:pPr algn="ctr"/>
            <a:r>
              <a:rPr lang="en-US" sz="2700" b="1" dirty="0"/>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170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171</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172</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173</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175</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176</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177</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178</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179</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Observability</a:t>
            </a:r>
            <a:endParaRPr lang="en-GB" sz="2800" b="1" dirty="0">
              <a:latin typeface="+mn-lt"/>
            </a:endParaRPr>
          </a:p>
        </p:txBody>
      </p:sp>
    </p:spTree>
    <p:extLst>
      <p:ext uri="{BB962C8B-B14F-4D97-AF65-F5344CB8AC3E}">
        <p14:creationId xmlns:p14="http://schemas.microsoft.com/office/powerpoint/2010/main" val="102152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180</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181</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a:srcRect r="44115" b="2"/>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a:srcRect l="19641" r="26636" b="2"/>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182</a:t>
            </a:fld>
            <a:endParaRPr lang="en-US"/>
          </a:p>
        </p:txBody>
      </p:sp>
    </p:spTree>
    <p:extLst>
      <p:ext uri="{BB962C8B-B14F-4D97-AF65-F5344CB8AC3E}">
        <p14:creationId xmlns:p14="http://schemas.microsoft.com/office/powerpoint/2010/main" val="40553175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183</a:t>
            </a:fld>
            <a:endParaRPr lang="en-US"/>
          </a:p>
        </p:txBody>
      </p:sp>
    </p:spTree>
    <p:extLst>
      <p:ext uri="{BB962C8B-B14F-4D97-AF65-F5344CB8AC3E}">
        <p14:creationId xmlns:p14="http://schemas.microsoft.com/office/powerpoint/2010/main" val="11998426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184</a:t>
            </a:fld>
            <a:endParaRPr lang="en-US"/>
          </a:p>
        </p:txBody>
      </p:sp>
    </p:spTree>
    <p:extLst>
      <p:ext uri="{BB962C8B-B14F-4D97-AF65-F5344CB8AC3E}">
        <p14:creationId xmlns:p14="http://schemas.microsoft.com/office/powerpoint/2010/main" val="758847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185</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186</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22</a:t>
            </a:fld>
            <a:endParaRPr lang="en-US"/>
          </a:p>
        </p:txBody>
      </p:sp>
    </p:spTree>
    <p:extLst>
      <p:ext uri="{BB962C8B-B14F-4D97-AF65-F5344CB8AC3E}">
        <p14:creationId xmlns:p14="http://schemas.microsoft.com/office/powerpoint/2010/main" val="212521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 Out-Only (Publish-Subscribe)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Request Driven Architectures</a:t>
            </a:r>
          </a:p>
          <a:p>
            <a:r>
              <a:rPr lang="en-US" sz="2400" dirty="0"/>
              <a:t>Event Driven Architectures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5121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t>Request-Reaction (Command-Acknowledgement)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(Query-Result)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(Subscribe-Notify)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Blocking In-Out (Request-Reply) </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026299"/>
            <a:ext cx="1893378" cy="1098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3026299"/>
            <a:ext cx="1893378" cy="1277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a:solidFill>
                  <a:schemeClr val="tx1"/>
                </a:solidFill>
                <a:latin typeface="Chalkboard" panose="03050602040202020205" pitchFamily="66" charset="77"/>
                <a:ea typeface="+mn-ea"/>
                <a:cs typeface="+mn-cs"/>
                <a:sym typeface="Inter Medium"/>
              </a:rPr>
              <a:t>Messaging</a:t>
            </a:r>
            <a:endParaRPr lang="en-GB" sz="210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Has Intent</a:t>
            </a:r>
            <a:endParaRPr lang="en-GB" sz="135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a:stretch>
            <a:fillRect/>
          </a:stretch>
        </p:blipFill>
        <p:spPr>
          <a:xfrm>
            <a:off x="4473135" y="347969"/>
            <a:ext cx="3859364" cy="28945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a:stretch>
            <a:fillRect/>
          </a:stretch>
        </p:blipFill>
        <p:spPr>
          <a:xfrm>
            <a:off x="4473135" y="3504613"/>
            <a:ext cx="3859364" cy="2894522"/>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36</a:t>
            </a:fld>
            <a:endParaRPr lang="en-US"/>
          </a:p>
        </p:txBody>
      </p:sp>
    </p:spTree>
    <p:extLst>
      <p:ext uri="{BB962C8B-B14F-4D97-AF65-F5344CB8AC3E}">
        <p14:creationId xmlns:p14="http://schemas.microsoft.com/office/powerpoint/2010/main" val="316434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37</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a:stretch>
            <a:fillRect/>
          </a:stretch>
        </p:blipFill>
        <p:spPr>
          <a:xfrm>
            <a:off x="4691112" y="381579"/>
            <a:ext cx="3963109" cy="2972332"/>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a:stretch>
            <a:fillRect/>
          </a:stretch>
        </p:blipFill>
        <p:spPr>
          <a:xfrm>
            <a:off x="4584821" y="3353912"/>
            <a:ext cx="4003249" cy="3002437"/>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Tree>
    <p:extLst>
      <p:ext uri="{BB962C8B-B14F-4D97-AF65-F5344CB8AC3E}">
        <p14:creationId xmlns:p14="http://schemas.microsoft.com/office/powerpoint/2010/main" val="341256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Activity AND Correlation</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38</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a:t>Queues </a:t>
            </a:r>
            <a:r>
              <a:rPr lang="en-US" sz="2000" dirty="0"/>
              <a:t>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 Correlation Id</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Pat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Helland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calls this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710263"/>
            <a:ext cx="153286" cy="170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821308" y="1509692"/>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223842" y="1521816"/>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201364" y="215674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48089" y="260863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86549" y="2276927"/>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523227" y="242000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84202" y="2059996"/>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31359" y="3091639"/>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51111" y="296741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528612" y="2675199"/>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30600" y="3633491"/>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86549" y="3773807"/>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98591" y="411846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79114" y="399946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34704" y="3681473"/>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81861" y="4585520"/>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601613" y="4461294"/>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79114" y="4169081"/>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70586" y="200258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46661" y="4778216"/>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71940" y="2174325"/>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71940" y="3115054"/>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200353" y="2684848"/>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31068" y="2632560"/>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207664" y="4162587"/>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38380" y="409446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79252" y="4576959"/>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330295" y="1921057"/>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2007515" y="1921057"/>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318121" y="2912262"/>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95341" y="2869514"/>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330295" y="3999463"/>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2007515" y="1511809"/>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2007515" y="2061586"/>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51965" y="2985776"/>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58086" y="4019390"/>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2007515" y="3999463"/>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45</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758610" y="189251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161143" y="1904634"/>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38666" y="1832611"/>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385390" y="299145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387677" y="1908810"/>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460529" y="280282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21504" y="2442814"/>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385390" y="39875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543119" y="3492134"/>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07888" y="238540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383963" y="5161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09242" y="255714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09242" y="349787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37654" y="3067666"/>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068370" y="301537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144966" y="4545405"/>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075682" y="447728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16554" y="495977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751889" y="2956536"/>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18532" y="3589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853243" y="3128279"/>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460529" y="3808159"/>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75324" y="2319106"/>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sending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752544" y="2319106"/>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172931" y="3221375"/>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850151" y="2743244"/>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172931" y="4258158"/>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850151" y="3335310"/>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Message As Engine of Application State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47</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48</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2072254" y="3209795"/>
            <a:ext cx="1379765" cy="438401"/>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933956" y="3209804"/>
            <a:ext cx="1379765" cy="438392"/>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452019" y="33468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84745" y="291754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154141" y="2978962"/>
            <a:ext cx="1037892" cy="253916"/>
          </a:xfrm>
          <a:prstGeom prst="rect">
            <a:avLst/>
          </a:prstGeom>
          <a:noFill/>
        </p:spPr>
        <p:txBody>
          <a:bodyPr wrap="square" rtlCol="0">
            <a:spAutoFit/>
          </a:bodyPr>
          <a:lstStyle/>
          <a:p>
            <a:r>
              <a:rPr lang="en-GB" sz="1050" dirty="0"/>
              <a:t>1.1 message()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452019" y="352100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84745" y="37948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84745" y="3898581"/>
            <a:ext cx="1187905" cy="253916"/>
          </a:xfrm>
          <a:prstGeom prst="rect">
            <a:avLst/>
          </a:prstGeom>
          <a:noFill/>
        </p:spPr>
        <p:txBody>
          <a:bodyPr wrap="square" rtlCol="0">
            <a:spAutoFit/>
          </a:bodyPr>
          <a:lstStyle/>
          <a:p>
            <a:r>
              <a:rPr lang="en-GB" sz="1050" dirty="0"/>
              <a:t>1.2 acknowledge()</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321266" y="3277672"/>
            <a:ext cx="95113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82967" y="3290490"/>
            <a:ext cx="881743" cy="300082"/>
          </a:xfrm>
          <a:prstGeom prst="rect">
            <a:avLst/>
          </a:prstGeom>
          <a:noFill/>
        </p:spPr>
        <p:txBody>
          <a:bodyPr wrap="square" rtlCol="0">
            <a:spAutoFit/>
          </a:bodyPr>
          <a:lstStyle/>
          <a:p>
            <a:r>
              <a:rPr lang="en-GB" sz="1350" dirty="0"/>
              <a:t>:provider</a:t>
            </a:r>
          </a:p>
        </p:txBody>
      </p:sp>
      <p:sp>
        <p:nvSpPr>
          <p:cNvPr id="22" name="TextBox 21">
            <a:extLst>
              <a:ext uri="{FF2B5EF4-FFF2-40B4-BE49-F238E27FC236}">
                <a16:creationId xmlns:a16="http://schemas.microsoft.com/office/drawing/2014/main" id="{E94CCC7E-7A2A-67E0-C46C-4575FA619D2B}"/>
              </a:ext>
            </a:extLst>
          </p:cNvPr>
          <p:cNvSpPr txBox="1"/>
          <p:nvPr/>
        </p:nvSpPr>
        <p:spPr>
          <a:xfrm>
            <a:off x="1122791" y="4368890"/>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Consistency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can we know that a consumer received a message or processed it?</a:t>
            </a:r>
          </a:p>
        </p:txBody>
      </p:sp>
      <p:cxnSp>
        <p:nvCxnSpPr>
          <p:cNvPr id="24" name="Straight Arrow Connector 23">
            <a:extLst>
              <a:ext uri="{FF2B5EF4-FFF2-40B4-BE49-F238E27FC236}">
                <a16:creationId xmlns:a16="http://schemas.microsoft.com/office/drawing/2014/main" id="{30779D87-0E2F-244D-A30A-A3F08396411E}"/>
              </a:ext>
            </a:extLst>
          </p:cNvPr>
          <p:cNvCxnSpPr>
            <a:cxnSpLocks/>
            <a:stCxn id="22" idx="0"/>
            <a:endCxn id="6" idx="2"/>
          </p:cNvCxnSpPr>
          <p:nvPr/>
        </p:nvCxnSpPr>
        <p:spPr>
          <a:xfrm flipH="1" flipV="1">
            <a:off x="2762137" y="3648196"/>
            <a:ext cx="100668"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2803CD-1249-FF1F-A67E-C5123EEBA7B1}"/>
              </a:ext>
            </a:extLst>
          </p:cNvPr>
          <p:cNvCxnSpPr>
            <a:cxnSpLocks/>
            <a:stCxn id="22" idx="0"/>
            <a:endCxn id="7" idx="2"/>
          </p:cNvCxnSpPr>
          <p:nvPr/>
        </p:nvCxnSpPr>
        <p:spPr>
          <a:xfrm flipV="1">
            <a:off x="2862805" y="3648196"/>
            <a:ext cx="3761034"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47A76D-52F3-94C4-78B8-2B7AFEA744A4}"/>
              </a:ext>
            </a:extLst>
          </p:cNvPr>
          <p:cNvSpPr txBox="1"/>
          <p:nvPr/>
        </p:nvSpPr>
        <p:spPr>
          <a:xfrm>
            <a:off x="756882" y="1579869"/>
            <a:ext cx="3480027"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Failure Scenarios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Loss of messages, out of order messages, incorrect message schema, loss of broker - a distributed system can fail in many ways.</a:t>
            </a:r>
          </a:p>
        </p:txBody>
      </p:sp>
      <p:cxnSp>
        <p:nvCxnSpPr>
          <p:cNvPr id="36" name="Straight Arrow Connector 35">
            <a:extLst>
              <a:ext uri="{FF2B5EF4-FFF2-40B4-BE49-F238E27FC236}">
                <a16:creationId xmlns:a16="http://schemas.microsoft.com/office/drawing/2014/main" id="{B0317BBA-899C-C208-CBB1-87410615548A}"/>
              </a:ext>
            </a:extLst>
          </p:cNvPr>
          <p:cNvCxnSpPr>
            <a:cxnSpLocks/>
            <a:stCxn id="35" idx="2"/>
          </p:cNvCxnSpPr>
          <p:nvPr/>
        </p:nvCxnSpPr>
        <p:spPr>
          <a:xfrm>
            <a:off x="2496896" y="2710948"/>
            <a:ext cx="1657246" cy="577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5D7D11-4C1F-4018-B628-607E1C804992}"/>
              </a:ext>
            </a:extLst>
          </p:cNvPr>
          <p:cNvCxnSpPr>
            <a:cxnSpLocks/>
            <a:stCxn id="35" idx="2"/>
          </p:cNvCxnSpPr>
          <p:nvPr/>
        </p:nvCxnSpPr>
        <p:spPr>
          <a:xfrm>
            <a:off x="2496896" y="2710948"/>
            <a:ext cx="1753385" cy="778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962DA6-B48B-A698-9794-E6DE117B56C3}"/>
              </a:ext>
            </a:extLst>
          </p:cNvPr>
          <p:cNvSpPr txBox="1"/>
          <p:nvPr/>
        </p:nvSpPr>
        <p:spPr>
          <a:xfrm>
            <a:off x="5292700" y="4129413"/>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Availability is Latency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achieve availability by temporal decoupling but this implies that we must cope with latency, even without failure.</a:t>
            </a:r>
          </a:p>
        </p:txBody>
      </p:sp>
      <p:cxnSp>
        <p:nvCxnSpPr>
          <p:cNvPr id="44" name="Straight Arrow Connector 43">
            <a:extLst>
              <a:ext uri="{FF2B5EF4-FFF2-40B4-BE49-F238E27FC236}">
                <a16:creationId xmlns:a16="http://schemas.microsoft.com/office/drawing/2014/main" id="{616E08B9-3EB7-11DE-7AA8-831C98FFCF43}"/>
              </a:ext>
            </a:extLst>
          </p:cNvPr>
          <p:cNvCxnSpPr>
            <a:cxnSpLocks/>
            <a:stCxn id="43" idx="0"/>
          </p:cNvCxnSpPr>
          <p:nvPr/>
        </p:nvCxnSpPr>
        <p:spPr>
          <a:xfrm flipH="1" flipV="1">
            <a:off x="5545162" y="3385241"/>
            <a:ext cx="1487552" cy="744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2987F5-B3B3-1894-5641-5439E2F97B35}"/>
              </a:ext>
            </a:extLst>
          </p:cNvPr>
          <p:cNvCxnSpPr>
            <a:cxnSpLocks/>
            <a:stCxn id="43" idx="0"/>
          </p:cNvCxnSpPr>
          <p:nvPr/>
        </p:nvCxnSpPr>
        <p:spPr>
          <a:xfrm flipH="1" flipV="1">
            <a:off x="3559503" y="3554672"/>
            <a:ext cx="3473211" cy="574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1279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82280" y="3307975"/>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43982" y="3307984"/>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62044" y="344505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94770" y="30157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64166" y="3077142"/>
            <a:ext cx="962141" cy="253916"/>
          </a:xfrm>
          <a:prstGeom prst="rect">
            <a:avLst/>
          </a:prstGeom>
          <a:noFill/>
        </p:spPr>
        <p:txBody>
          <a:bodyPr wrap="square" rtlCol="0">
            <a:spAutoFit/>
          </a:bodyPr>
          <a:lstStyle/>
          <a:p>
            <a:r>
              <a:rPr lang="en-GB" sz="1050" dirty="0"/>
              <a:t>1.1 checkout()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31292" y="3375852"/>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92993" y="3388670"/>
            <a:ext cx="881743" cy="300082"/>
          </a:xfrm>
          <a:prstGeom prst="rect">
            <a:avLst/>
          </a:prstGeom>
          <a:noFill/>
        </p:spPr>
        <p:txBody>
          <a:bodyPr wrap="square" rtlCol="0">
            <a:spAutoFit/>
          </a:bodyPr>
          <a:lstStyle/>
          <a:p>
            <a:r>
              <a:rPr lang="en-GB" sz="1350" dirty="0"/>
              <a:t>:Cashier</a:t>
            </a:r>
          </a:p>
        </p:txBody>
      </p:sp>
      <p:sp>
        <p:nvSpPr>
          <p:cNvPr id="10" name="TextBox 9">
            <a:extLst>
              <a:ext uri="{FF2B5EF4-FFF2-40B4-BE49-F238E27FC236}">
                <a16:creationId xmlns:a16="http://schemas.microsoft.com/office/drawing/2014/main" id="{DC71A5C5-14D0-5579-5B1B-A29CC764BCD8}"/>
              </a:ext>
            </a:extLst>
          </p:cNvPr>
          <p:cNvSpPr txBox="1"/>
          <p:nvPr/>
        </p:nvSpPr>
        <p:spPr>
          <a:xfrm>
            <a:off x="6927966" y="1855689"/>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can’t take payment, does it matter if that is because of</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327986" y="2986768"/>
            <a:ext cx="432737" cy="112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906217" y="2066216"/>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fail to send the checkout message?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738974" y="2989546"/>
            <a:ext cx="926653" cy="313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422188" y="1960190"/>
            <a:ext cx="2082092"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What happens if the checkout message is ill-formed</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a:off x="4375231" y="2675771"/>
            <a:ext cx="88003" cy="190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9BBC10-5E12-6932-9181-0A01AF21D921}"/>
              </a:ext>
            </a:extLst>
          </p:cNvPr>
          <p:cNvCxnSpPr/>
          <p:nvPr/>
        </p:nvCxnSpPr>
        <p:spPr>
          <a:xfrm flipV="1">
            <a:off x="3362044" y="3635880"/>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C56C93-01D2-94BA-65F6-49C4B5A87CF7}"/>
              </a:ext>
            </a:extLst>
          </p:cNvPr>
          <p:cNvCxnSpPr>
            <a:cxnSpLocks/>
          </p:cNvCxnSpPr>
          <p:nvPr/>
        </p:nvCxnSpPr>
        <p:spPr>
          <a:xfrm flipH="1">
            <a:off x="3994770" y="3841164"/>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F7EA4B-33E6-4C00-E61B-184740372206}"/>
              </a:ext>
            </a:extLst>
          </p:cNvPr>
          <p:cNvSpPr txBox="1"/>
          <p:nvPr/>
        </p:nvSpPr>
        <p:spPr>
          <a:xfrm>
            <a:off x="3874559" y="3899675"/>
            <a:ext cx="1553117" cy="253916"/>
          </a:xfrm>
          <a:prstGeom prst="rect">
            <a:avLst/>
          </a:prstGeom>
          <a:noFill/>
        </p:spPr>
        <p:txBody>
          <a:bodyPr wrap="square" rtlCol="0">
            <a:spAutoFit/>
          </a:bodyPr>
          <a:lstStyle/>
          <a:p>
            <a:r>
              <a:rPr lang="en-GB" sz="1050" dirty="0">
                <a:solidFill>
                  <a:srgbClr val="FF0000"/>
                </a:solidFill>
              </a:rPr>
              <a:t>1.2 </a:t>
            </a:r>
            <a:r>
              <a:rPr lang="en-GB" sz="1050" dirty="0" err="1">
                <a:solidFill>
                  <a:srgbClr val="FF0000"/>
                </a:solidFill>
              </a:rPr>
              <a:t>successfulpayment</a:t>
            </a:r>
            <a:r>
              <a:rPr lang="en-GB" sz="1050" dirty="0">
                <a:solidFill>
                  <a:srgbClr val="FF0000"/>
                </a:solidFill>
              </a:rPr>
              <a:t>()</a:t>
            </a:r>
          </a:p>
        </p:txBody>
      </p:sp>
      <p:sp>
        <p:nvSpPr>
          <p:cNvPr id="32" name="TextBox 31">
            <a:extLst>
              <a:ext uri="{FF2B5EF4-FFF2-40B4-BE49-F238E27FC236}">
                <a16:creationId xmlns:a16="http://schemas.microsoft.com/office/drawing/2014/main" id="{8803254E-03DF-27C6-6875-57D775D0D80E}"/>
              </a:ext>
            </a:extLst>
          </p:cNvPr>
          <p:cNvSpPr txBox="1"/>
          <p:nvPr/>
        </p:nvSpPr>
        <p:spPr>
          <a:xfrm>
            <a:off x="6457950" y="4054466"/>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do we handle the latency of this response?</a:t>
            </a:r>
          </a:p>
        </p:txBody>
      </p:sp>
      <p:cxnSp>
        <p:nvCxnSpPr>
          <p:cNvPr id="33" name="Straight Arrow Connector 32">
            <a:extLst>
              <a:ext uri="{FF2B5EF4-FFF2-40B4-BE49-F238E27FC236}">
                <a16:creationId xmlns:a16="http://schemas.microsoft.com/office/drawing/2014/main" id="{596157DD-51B7-0AC5-C02D-B422D9E1AB16}"/>
              </a:ext>
            </a:extLst>
          </p:cNvPr>
          <p:cNvCxnSpPr>
            <a:cxnSpLocks/>
          </p:cNvCxnSpPr>
          <p:nvPr/>
        </p:nvCxnSpPr>
        <p:spPr>
          <a:xfrm flipH="1" flipV="1">
            <a:off x="6606251" y="3827063"/>
            <a:ext cx="617496" cy="24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1412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Repair and Clarification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52</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t>Message Triggers Fault (Robust In-Only)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55</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  (Robust In-Out)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In-Out-Retry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58</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875012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60</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Outbox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Guaranteed Delivery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use a separate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39" grpId="0" animBg="1"/>
      <p:bldP spid="44" grpId="0"/>
      <p:bldP spid="8" grpId="0"/>
      <p:bldP spid="17" grpId="0"/>
      <p:bldP spid="20" grpId="0"/>
      <p:bldP spid="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At Least Once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56994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397248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36274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695000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19672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13518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27186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17999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29975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27725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21922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19530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32058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32058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394899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387970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395630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388702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32789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52313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49034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50106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57707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21677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12056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17217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10422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23311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27612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19723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14316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19750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73509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76676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1833400" y="425114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11744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40154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3998346" y="508334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735154" y="5090426"/>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a:endCxn id="19" idx="3"/>
          </p:cNvCxnSpPr>
          <p:nvPr/>
        </p:nvCxnSpPr>
        <p:spPr>
          <a:xfrm flipH="1" flipV="1">
            <a:off x="5114855" y="5569984"/>
            <a:ext cx="837141" cy="189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Idempotency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Inbox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65</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use a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3634772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Once 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66</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an Inbox filters out duplicates, we can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615556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67</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a:t>
            </a:r>
            <a:endParaRPr dirty="0"/>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68</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2047" y="1805538"/>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255635" y="2728868"/>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2058211"/>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02742" y="3534991"/>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3941" y="3625091"/>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35643" y="3534988"/>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84654" y="3625088"/>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53706" y="3763588"/>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86432" y="353498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55828" y="3257921"/>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00538" y="2298597"/>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77081" y="3221927"/>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553624" y="2760262"/>
            <a:ext cx="4096880"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56104" y="1985730"/>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04864" y="2343521"/>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Transitive Dependencies</a:t>
            </a:r>
            <a:endParaRPr dirty="0"/>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Message, Normalized</a:t>
            </a:r>
            <a:endParaRPr dirty="0"/>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via REST/RPC</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Request.</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019800" y="3659843"/>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Reference Data via ECST (Event Carried State Transfer)</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2" y="3002941"/>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a:endCxn id="15" idx="0"/>
          </p:cNvCxnSpPr>
          <p:nvPr/>
        </p:nvCxnSpPr>
        <p:spPr>
          <a:xfrm flipH="1">
            <a:off x="5261883" y="1879504"/>
            <a:ext cx="1538169" cy="747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79</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Domain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Summary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323023"/>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677822" y="4118710"/>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82</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Stream</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:requestor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83</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Queue</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:requestor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:requestor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Public and Private Providers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85</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t>Conversations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86</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p:bldP spid="78"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40"/>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87</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2001615" y="195600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863317" y="195600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381380" y="274546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780474" y="2636106"/>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780474" y="2365655"/>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250626" y="2046109"/>
            <a:ext cx="97781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6112328" y="2046106"/>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381380" y="322582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856946" y="2867636"/>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721015" y="3125279"/>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381379" y="37550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780473" y="36457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856946" y="3359116"/>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381379" y="4263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856946" y="3905542"/>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721014" y="4163185"/>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636471" y="1474768"/>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Turn-taking consists of a set of in-out pairs</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486704" y="1774850"/>
            <a:ext cx="1103883" cy="11929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D3235D-3C21-3210-1557-F811013623C1}"/>
              </a:ext>
            </a:extLst>
          </p:cNvPr>
          <p:cNvSpPr txBox="1"/>
          <p:nvPr/>
        </p:nvSpPr>
        <p:spPr>
          <a:xfrm>
            <a:off x="2300638" y="5001916"/>
            <a:ext cx="5428673"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 each participant takes its turn, it takes control of the flow</a:t>
            </a:r>
          </a:p>
        </p:txBody>
      </p:sp>
      <p:cxnSp>
        <p:nvCxnSpPr>
          <p:cNvPr id="40" name="Straight Arrow Connector 39">
            <a:extLst>
              <a:ext uri="{FF2B5EF4-FFF2-40B4-BE49-F238E27FC236}">
                <a16:creationId xmlns:a16="http://schemas.microsoft.com/office/drawing/2014/main" id="{187104D9-C21C-2FF9-1C57-7C6AE22E563A}"/>
              </a:ext>
            </a:extLst>
          </p:cNvPr>
          <p:cNvCxnSpPr>
            <a:cxnSpLocks/>
            <a:stCxn id="39" idx="0"/>
            <a:endCxn id="9" idx="1"/>
          </p:cNvCxnSpPr>
          <p:nvPr/>
        </p:nvCxnSpPr>
        <p:spPr>
          <a:xfrm flipV="1">
            <a:off x="5014975" y="3363142"/>
            <a:ext cx="848342" cy="1638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8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7" grpId="0"/>
      <p:bldP spid="29" grpId="0"/>
      <p:bldP spid="36" grpId="0"/>
      <p:bldP spid="3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88</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7662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403114" y="1740289"/>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Activity (Internal State)</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253347" y="2040371"/>
            <a:ext cx="161118" cy="900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BFE5B04-017A-E8E0-845A-511EC685154E}"/>
              </a:ext>
            </a:extLst>
          </p:cNvPr>
          <p:cNvCxnSpPr>
            <a:cxnSpLocks/>
            <a:endCxn id="16" idx="0"/>
          </p:cNvCxnSpPr>
          <p:nvPr/>
        </p:nvCxnSpPr>
        <p:spPr>
          <a:xfrm>
            <a:off x="2353088" y="1927254"/>
            <a:ext cx="3966755" cy="3843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29F0D3E7-FD09-B9F5-71A5-6E92580C8EC6}"/>
              </a:ext>
            </a:extLst>
          </p:cNvPr>
          <p:cNvSpPr/>
          <p:nvPr/>
        </p:nvSpPr>
        <p:spPr>
          <a:xfrm>
            <a:off x="3242900" y="2310022"/>
            <a:ext cx="2196296" cy="2620724"/>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TextBox 55">
            <a:extLst>
              <a:ext uri="{FF2B5EF4-FFF2-40B4-BE49-F238E27FC236}">
                <a16:creationId xmlns:a16="http://schemas.microsoft.com/office/drawing/2014/main" id="{E7358B6E-5DF6-75A0-407A-E46AA33A9909}"/>
              </a:ext>
            </a:extLst>
          </p:cNvPr>
          <p:cNvSpPr txBox="1"/>
          <p:nvPr/>
        </p:nvSpPr>
        <p:spPr>
          <a:xfrm>
            <a:off x="2757484" y="5222060"/>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Conversation State</a:t>
            </a:r>
          </a:p>
        </p:txBody>
      </p:sp>
      <p:cxnSp>
        <p:nvCxnSpPr>
          <p:cNvPr id="57" name="Straight Arrow Connector 56">
            <a:extLst>
              <a:ext uri="{FF2B5EF4-FFF2-40B4-BE49-F238E27FC236}">
                <a16:creationId xmlns:a16="http://schemas.microsoft.com/office/drawing/2014/main" id="{229DE666-6F2B-CF73-C004-AE473FA79B16}"/>
              </a:ext>
            </a:extLst>
          </p:cNvPr>
          <p:cNvCxnSpPr>
            <a:cxnSpLocks/>
            <a:stCxn id="56" idx="0"/>
            <a:endCxn id="55" idx="2"/>
          </p:cNvCxnSpPr>
          <p:nvPr/>
        </p:nvCxnSpPr>
        <p:spPr>
          <a:xfrm flipH="1" flipV="1">
            <a:off x="4341048" y="4930746"/>
            <a:ext cx="266669" cy="2913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2EFDF623-B625-ACC9-BF3C-04FE347288FC}"/>
              </a:ext>
            </a:extLst>
          </p:cNvPr>
          <p:cNvSpPr/>
          <p:nvPr/>
        </p:nvSpPr>
        <p:spPr>
          <a:xfrm>
            <a:off x="1695319" y="2204507"/>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Rounded Rectangle 62">
            <a:extLst>
              <a:ext uri="{FF2B5EF4-FFF2-40B4-BE49-F238E27FC236}">
                <a16:creationId xmlns:a16="http://schemas.microsoft.com/office/drawing/2014/main" id="{E9DD6668-DCDC-0950-FE9D-D644DD65EB85}"/>
              </a:ext>
            </a:extLst>
          </p:cNvPr>
          <p:cNvSpPr/>
          <p:nvPr/>
        </p:nvSpPr>
        <p:spPr>
          <a:xfrm>
            <a:off x="5575127" y="2182843"/>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4209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5" grpId="0" animBg="1"/>
      <p:bldP spid="56" grpId="0"/>
      <p:bldP spid="62" grpId="0" animBg="1"/>
      <p:bldP spid="6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89</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30958"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2134275" y="1214573"/>
            <a:ext cx="474758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Orchestration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turn taking implies causality, and by implication the requestor’s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orchestrates the conversation with the provider.</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flipH="1">
            <a:off x="2603445" y="1930154"/>
            <a:ext cx="1904622" cy="122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D1CE4F-E4FC-6A11-A5C5-69796BB9D6F4}"/>
              </a:ext>
            </a:extLst>
          </p:cNvPr>
          <p:cNvSpPr txBox="1"/>
          <p:nvPr/>
        </p:nvSpPr>
        <p:spPr>
          <a:xfrm>
            <a:off x="2248382" y="5326584"/>
            <a:ext cx="4761343"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Smart Endpoints, Dumb Pipes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don’t need a process manager/saga, as we can use turn-taking instead</a:t>
            </a:r>
          </a:p>
        </p:txBody>
      </p:sp>
      <p:cxnSp>
        <p:nvCxnSpPr>
          <p:cNvPr id="24" name="Straight Arrow Connector 23">
            <a:extLst>
              <a:ext uri="{FF2B5EF4-FFF2-40B4-BE49-F238E27FC236}">
                <a16:creationId xmlns:a16="http://schemas.microsoft.com/office/drawing/2014/main" id="{DA9F3DAD-A672-5A05-B41A-551B4863907F}"/>
              </a:ext>
            </a:extLst>
          </p:cNvPr>
          <p:cNvCxnSpPr>
            <a:cxnSpLocks/>
            <a:stCxn id="23" idx="0"/>
          </p:cNvCxnSpPr>
          <p:nvPr/>
        </p:nvCxnSpPr>
        <p:spPr>
          <a:xfrm flipH="1" flipV="1">
            <a:off x="2535640" y="3964829"/>
            <a:ext cx="2093414" cy="1361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A445E670-84CF-F9A5-53AD-4F04007294C6}"/>
              </a:ext>
            </a:extLst>
          </p:cNvPr>
          <p:cNvSpPr/>
          <p:nvPr/>
        </p:nvSpPr>
        <p:spPr>
          <a:xfrm>
            <a:off x="1715860" y="2182024"/>
            <a:ext cx="1478441" cy="2885226"/>
          </a:xfrm>
          <a:prstGeom prst="round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9640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3" grpId="0"/>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90</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3321533" y="217375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7183235" y="217375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4648065" y="268983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5047159" y="2580473"/>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5047159" y="2310022"/>
            <a:ext cx="1530805" cy="253916"/>
          </a:xfrm>
          <a:prstGeom prst="rect">
            <a:avLst/>
          </a:prstGeom>
          <a:noFill/>
        </p:spPr>
        <p:txBody>
          <a:bodyPr wrap="square" rtlCol="0">
            <a:spAutoFit/>
          </a:bodyPr>
          <a:lstStyle/>
          <a:p>
            <a:r>
              <a:rPr lang="en-GB" sz="1050" dirty="0"/>
              <a:t>1.1 reserve stock()</a:t>
            </a:r>
          </a:p>
        </p:txBody>
      </p:sp>
      <p:sp>
        <p:nvSpPr>
          <p:cNvPr id="15" name="TextBox 14">
            <a:extLst>
              <a:ext uri="{FF2B5EF4-FFF2-40B4-BE49-F238E27FC236}">
                <a16:creationId xmlns:a16="http://schemas.microsoft.com/office/drawing/2014/main" id="{DE7FF2B6-B0E7-640C-6C0E-C98BE0DF9E72}"/>
              </a:ext>
            </a:extLst>
          </p:cNvPr>
          <p:cNvSpPr txBox="1"/>
          <p:nvPr/>
        </p:nvSpPr>
        <p:spPr>
          <a:xfrm>
            <a:off x="3734946" y="2306406"/>
            <a:ext cx="706941" cy="300082"/>
          </a:xfrm>
          <a:prstGeom prst="rect">
            <a:avLst/>
          </a:prstGeom>
          <a:noFill/>
        </p:spPr>
        <p:txBody>
          <a:bodyPr wrap="square" rtlCol="0">
            <a:spAutoFit/>
          </a:bodyPr>
          <a:lstStyle/>
          <a:p>
            <a:r>
              <a:rPr lang="en-GB" sz="1350" dirty="0"/>
              <a:t>:basket</a:t>
            </a:r>
          </a:p>
        </p:txBody>
      </p:sp>
      <p:sp>
        <p:nvSpPr>
          <p:cNvPr id="16" name="TextBox 15">
            <a:extLst>
              <a:ext uri="{FF2B5EF4-FFF2-40B4-BE49-F238E27FC236}">
                <a16:creationId xmlns:a16="http://schemas.microsoft.com/office/drawing/2014/main" id="{66E879E6-A1BF-A830-07B7-540EE25F4B54}"/>
              </a:ext>
            </a:extLst>
          </p:cNvPr>
          <p:cNvSpPr txBox="1"/>
          <p:nvPr/>
        </p:nvSpPr>
        <p:spPr>
          <a:xfrm>
            <a:off x="7432246" y="2263855"/>
            <a:ext cx="1034336" cy="300082"/>
          </a:xfrm>
          <a:prstGeom prst="rect">
            <a:avLst/>
          </a:prstGeom>
          <a:noFill/>
        </p:spPr>
        <p:txBody>
          <a:bodyPr wrap="square" rtlCol="0">
            <a:spAutoFit/>
          </a:bodyPr>
          <a:lstStyle/>
          <a:p>
            <a:r>
              <a:rPr lang="en-GB" sz="1350" dirty="0"/>
              <a:t>:warehouse</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4648065" y="292319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5183091" y="3012514"/>
            <a:ext cx="1530805" cy="253916"/>
          </a:xfrm>
          <a:prstGeom prst="rect">
            <a:avLst/>
          </a:prstGeom>
          <a:noFill/>
        </p:spPr>
        <p:txBody>
          <a:bodyPr wrap="square" rtlCol="0">
            <a:spAutoFit/>
          </a:bodyPr>
          <a:lstStyle/>
          <a:p>
            <a:r>
              <a:rPr lang="en-GB" sz="1050" dirty="0"/>
              <a:t>1.2 reserved stock()</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5047159" y="3270157"/>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4707524" y="431320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5106618" y="4150679"/>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5183091" y="3864068"/>
            <a:ext cx="1530805" cy="253916"/>
          </a:xfrm>
          <a:prstGeom prst="rect">
            <a:avLst/>
          </a:prstGeom>
          <a:noFill/>
        </p:spPr>
        <p:txBody>
          <a:bodyPr wrap="square" rtlCol="0">
            <a:spAutoFit/>
          </a:bodyPr>
          <a:lstStyle/>
          <a:p>
            <a:r>
              <a:rPr lang="en-GB" sz="1050" dirty="0"/>
              <a:t>1.5 confirm purchase()</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4707524" y="45266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5298436" y="4671717"/>
            <a:ext cx="1530805" cy="253916"/>
          </a:xfrm>
          <a:prstGeom prst="rect">
            <a:avLst/>
          </a:prstGeom>
          <a:noFill/>
        </p:spPr>
        <p:txBody>
          <a:bodyPr wrap="square" rtlCol="0">
            <a:spAutoFit/>
          </a:bodyPr>
          <a:lstStyle/>
          <a:p>
            <a:r>
              <a:rPr lang="en-GB" sz="1050" dirty="0"/>
              <a:t>1.6 allocate stock()</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5162505" y="492936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355BD40-1AB3-E70B-20C3-65EDC44938AA}"/>
              </a:ext>
            </a:extLst>
          </p:cNvPr>
          <p:cNvSpPr/>
          <p:nvPr/>
        </p:nvSpPr>
        <p:spPr>
          <a:xfrm>
            <a:off x="517196" y="2173755"/>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0B127FA1-E652-C0A6-11C7-CC570AF3A8DC}"/>
              </a:ext>
            </a:extLst>
          </p:cNvPr>
          <p:cNvSpPr txBox="1"/>
          <p:nvPr/>
        </p:nvSpPr>
        <p:spPr>
          <a:xfrm>
            <a:off x="802009" y="2384419"/>
            <a:ext cx="884178" cy="300082"/>
          </a:xfrm>
          <a:prstGeom prst="rect">
            <a:avLst/>
          </a:prstGeom>
          <a:noFill/>
        </p:spPr>
        <p:txBody>
          <a:bodyPr wrap="square" rtlCol="0">
            <a:spAutoFit/>
          </a:bodyPr>
          <a:lstStyle/>
          <a:p>
            <a:r>
              <a:rPr lang="en-GB" sz="1350" dirty="0"/>
              <a:t>:payment</a:t>
            </a:r>
          </a:p>
        </p:txBody>
      </p:sp>
      <p:cxnSp>
        <p:nvCxnSpPr>
          <p:cNvPr id="7" name="Straight Connector 6">
            <a:extLst>
              <a:ext uri="{FF2B5EF4-FFF2-40B4-BE49-F238E27FC236}">
                <a16:creationId xmlns:a16="http://schemas.microsoft.com/office/drawing/2014/main" id="{D155E4D3-442A-E4EB-6050-317431DFFA4A}"/>
              </a:ext>
            </a:extLst>
          </p:cNvPr>
          <p:cNvCxnSpPr>
            <a:cxnSpLocks/>
          </p:cNvCxnSpPr>
          <p:nvPr/>
        </p:nvCxnSpPr>
        <p:spPr>
          <a:xfrm>
            <a:off x="1855300" y="3617743"/>
            <a:ext cx="141078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F8BCB2-9892-6339-AC5D-75F5FD3E71FC}"/>
              </a:ext>
            </a:extLst>
          </p:cNvPr>
          <p:cNvSpPr txBox="1"/>
          <p:nvPr/>
        </p:nvSpPr>
        <p:spPr>
          <a:xfrm>
            <a:off x="1955186" y="3253615"/>
            <a:ext cx="1530805" cy="253916"/>
          </a:xfrm>
          <a:prstGeom prst="rect">
            <a:avLst/>
          </a:prstGeom>
          <a:noFill/>
        </p:spPr>
        <p:txBody>
          <a:bodyPr wrap="square" rtlCol="0">
            <a:spAutoFit/>
          </a:bodyPr>
          <a:lstStyle/>
          <a:p>
            <a:r>
              <a:rPr lang="en-GB" sz="1050" dirty="0"/>
              <a:t>1.3 purchase basket()</a:t>
            </a:r>
          </a:p>
        </p:txBody>
      </p:sp>
      <p:cxnSp>
        <p:nvCxnSpPr>
          <p:cNvPr id="14" name="Straight Arrow Connector 13">
            <a:extLst>
              <a:ext uri="{FF2B5EF4-FFF2-40B4-BE49-F238E27FC236}">
                <a16:creationId xmlns:a16="http://schemas.microsoft.com/office/drawing/2014/main" id="{04774FB6-FF3E-50D5-169C-9393F1217DFE}"/>
              </a:ext>
            </a:extLst>
          </p:cNvPr>
          <p:cNvCxnSpPr>
            <a:cxnSpLocks/>
          </p:cNvCxnSpPr>
          <p:nvPr/>
        </p:nvCxnSpPr>
        <p:spPr>
          <a:xfrm flipH="1">
            <a:off x="1944816" y="3529333"/>
            <a:ext cx="11994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667652-5F89-0D1F-11F5-48E140061C7F}"/>
              </a:ext>
            </a:extLst>
          </p:cNvPr>
          <p:cNvCxnSpPr>
            <a:cxnSpLocks/>
          </p:cNvCxnSpPr>
          <p:nvPr/>
        </p:nvCxnSpPr>
        <p:spPr>
          <a:xfrm>
            <a:off x="1855300" y="3837392"/>
            <a:ext cx="142457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7229F9-BEB1-7E10-5D05-2C32594A7F77}"/>
              </a:ext>
            </a:extLst>
          </p:cNvPr>
          <p:cNvCxnSpPr>
            <a:cxnSpLocks/>
          </p:cNvCxnSpPr>
          <p:nvPr/>
        </p:nvCxnSpPr>
        <p:spPr>
          <a:xfrm>
            <a:off x="1944816" y="3966335"/>
            <a:ext cx="1231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4CD94B-0599-4E5A-2424-8C8D6596F46E}"/>
              </a:ext>
            </a:extLst>
          </p:cNvPr>
          <p:cNvSpPr txBox="1"/>
          <p:nvPr/>
        </p:nvSpPr>
        <p:spPr>
          <a:xfrm>
            <a:off x="1955185" y="4029206"/>
            <a:ext cx="1530805" cy="253916"/>
          </a:xfrm>
          <a:prstGeom prst="rect">
            <a:avLst/>
          </a:prstGeom>
          <a:noFill/>
        </p:spPr>
        <p:txBody>
          <a:bodyPr wrap="square" rtlCol="0">
            <a:spAutoFit/>
          </a:bodyPr>
          <a:lstStyle/>
          <a:p>
            <a:r>
              <a:rPr lang="en-GB" sz="1050" dirty="0"/>
              <a:t>1.4 confirm purchase()</a:t>
            </a:r>
          </a:p>
        </p:txBody>
      </p:sp>
      <p:sp>
        <p:nvSpPr>
          <p:cNvPr id="52" name="Oval 51">
            <a:extLst>
              <a:ext uri="{FF2B5EF4-FFF2-40B4-BE49-F238E27FC236}">
                <a16:creationId xmlns:a16="http://schemas.microsoft.com/office/drawing/2014/main" id="{037E45BF-3C8F-A383-1560-7E17301BD331}"/>
              </a:ext>
            </a:extLst>
          </p:cNvPr>
          <p:cNvSpPr/>
          <p:nvPr/>
        </p:nvSpPr>
        <p:spPr>
          <a:xfrm>
            <a:off x="3952876" y="2602437"/>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a:extLst>
              <a:ext uri="{FF2B5EF4-FFF2-40B4-BE49-F238E27FC236}">
                <a16:creationId xmlns:a16="http://schemas.microsoft.com/office/drawing/2014/main" id="{C1E8389F-48B3-ADB9-4867-A4AA5B41C661}"/>
              </a:ext>
            </a:extLst>
          </p:cNvPr>
          <p:cNvSpPr/>
          <p:nvPr/>
        </p:nvSpPr>
        <p:spPr>
          <a:xfrm>
            <a:off x="3927697" y="453269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4" name="Straight Arrow Connector 53">
            <a:extLst>
              <a:ext uri="{FF2B5EF4-FFF2-40B4-BE49-F238E27FC236}">
                <a16:creationId xmlns:a16="http://schemas.microsoft.com/office/drawing/2014/main" id="{E6724D21-295B-1FF8-7D30-D21093073258}"/>
              </a:ext>
            </a:extLst>
          </p:cNvPr>
          <p:cNvCxnSpPr>
            <a:cxnSpLocks/>
            <a:stCxn id="52" idx="4"/>
          </p:cNvCxnSpPr>
          <p:nvPr/>
        </p:nvCxnSpPr>
        <p:spPr>
          <a:xfrm>
            <a:off x="4031562" y="2701035"/>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FE2783-0988-30FE-5A67-DB763E7E1C52}"/>
              </a:ext>
            </a:extLst>
          </p:cNvPr>
          <p:cNvCxnSpPr>
            <a:cxnSpLocks/>
            <a:stCxn id="56" idx="2"/>
          </p:cNvCxnSpPr>
          <p:nvPr/>
        </p:nvCxnSpPr>
        <p:spPr>
          <a:xfrm>
            <a:off x="4032749" y="3312076"/>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0C319C92-8DFA-9C8D-6398-441FA2B494C8}"/>
              </a:ext>
            </a:extLst>
          </p:cNvPr>
          <p:cNvSpPr/>
          <p:nvPr/>
        </p:nvSpPr>
        <p:spPr>
          <a:xfrm>
            <a:off x="3692825" y="303507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Rounded Rectangle 56">
            <a:extLst>
              <a:ext uri="{FF2B5EF4-FFF2-40B4-BE49-F238E27FC236}">
                <a16:creationId xmlns:a16="http://schemas.microsoft.com/office/drawing/2014/main" id="{DC9C8E5B-B485-C06D-D28C-1597D1F925CC}"/>
              </a:ext>
            </a:extLst>
          </p:cNvPr>
          <p:cNvSpPr/>
          <p:nvPr/>
        </p:nvSpPr>
        <p:spPr>
          <a:xfrm>
            <a:off x="3685025" y="3808571"/>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8" name="Straight Arrow Connector 57">
            <a:extLst>
              <a:ext uri="{FF2B5EF4-FFF2-40B4-BE49-F238E27FC236}">
                <a16:creationId xmlns:a16="http://schemas.microsoft.com/office/drawing/2014/main" id="{D19AD3AC-48AE-531F-3C0C-91DD5140F351}"/>
              </a:ext>
            </a:extLst>
          </p:cNvPr>
          <p:cNvCxnSpPr>
            <a:cxnSpLocks/>
            <a:stCxn id="57" idx="2"/>
          </p:cNvCxnSpPr>
          <p:nvPr/>
        </p:nvCxnSpPr>
        <p:spPr>
          <a:xfrm flipH="1">
            <a:off x="4024948" y="4085569"/>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4B5A214-8E4E-B729-3ED3-7A0CC5AFB144}"/>
              </a:ext>
            </a:extLst>
          </p:cNvPr>
          <p:cNvSpPr/>
          <p:nvPr/>
        </p:nvSpPr>
        <p:spPr>
          <a:xfrm>
            <a:off x="7732999" y="262954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a:extLst>
              <a:ext uri="{FF2B5EF4-FFF2-40B4-BE49-F238E27FC236}">
                <a16:creationId xmlns:a16="http://schemas.microsoft.com/office/drawing/2014/main" id="{083D1E4D-F873-D079-A87E-04636995BE5D}"/>
              </a:ext>
            </a:extLst>
          </p:cNvPr>
          <p:cNvSpPr/>
          <p:nvPr/>
        </p:nvSpPr>
        <p:spPr>
          <a:xfrm>
            <a:off x="7715620" y="478527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1" name="Straight Arrow Connector 60">
            <a:extLst>
              <a:ext uri="{FF2B5EF4-FFF2-40B4-BE49-F238E27FC236}">
                <a16:creationId xmlns:a16="http://schemas.microsoft.com/office/drawing/2014/main" id="{B19D9E14-9981-2880-2170-233065B70541}"/>
              </a:ext>
            </a:extLst>
          </p:cNvPr>
          <p:cNvCxnSpPr>
            <a:cxnSpLocks/>
            <a:stCxn id="59" idx="4"/>
          </p:cNvCxnSpPr>
          <p:nvPr/>
        </p:nvCxnSpPr>
        <p:spPr>
          <a:xfrm>
            <a:off x="7811685" y="272814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D7F62B4-E40F-4846-A652-554B4D8A6459}"/>
              </a:ext>
            </a:extLst>
          </p:cNvPr>
          <p:cNvCxnSpPr>
            <a:cxnSpLocks/>
            <a:stCxn id="63" idx="2"/>
            <a:endCxn id="64" idx="0"/>
          </p:cNvCxnSpPr>
          <p:nvPr/>
        </p:nvCxnSpPr>
        <p:spPr>
          <a:xfrm>
            <a:off x="7812872" y="3339184"/>
            <a:ext cx="0" cy="7219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AB6AC376-CC9D-4654-6807-FDCF4906B7CA}"/>
              </a:ext>
            </a:extLst>
          </p:cNvPr>
          <p:cNvSpPr/>
          <p:nvPr/>
        </p:nvSpPr>
        <p:spPr>
          <a:xfrm>
            <a:off x="7472948" y="306218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Rounded Rectangle 63">
            <a:extLst>
              <a:ext uri="{FF2B5EF4-FFF2-40B4-BE49-F238E27FC236}">
                <a16:creationId xmlns:a16="http://schemas.microsoft.com/office/drawing/2014/main" id="{9B60CFC2-1562-FE67-EA24-4EDFE3105F4F}"/>
              </a:ext>
            </a:extLst>
          </p:cNvPr>
          <p:cNvSpPr/>
          <p:nvPr/>
        </p:nvSpPr>
        <p:spPr>
          <a:xfrm>
            <a:off x="7472948" y="406114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5" name="Straight Arrow Connector 64">
            <a:extLst>
              <a:ext uri="{FF2B5EF4-FFF2-40B4-BE49-F238E27FC236}">
                <a16:creationId xmlns:a16="http://schemas.microsoft.com/office/drawing/2014/main" id="{83B5F195-1B43-5F04-ABE5-8EDBAC542F41}"/>
              </a:ext>
            </a:extLst>
          </p:cNvPr>
          <p:cNvCxnSpPr>
            <a:cxnSpLocks/>
            <a:stCxn id="64" idx="2"/>
          </p:cNvCxnSpPr>
          <p:nvPr/>
        </p:nvCxnSpPr>
        <p:spPr>
          <a:xfrm flipH="1">
            <a:off x="7812871" y="433814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AF29658-EBA0-EA19-B2E6-4B8B6F020B10}"/>
              </a:ext>
            </a:extLst>
          </p:cNvPr>
          <p:cNvSpPr/>
          <p:nvPr/>
        </p:nvSpPr>
        <p:spPr>
          <a:xfrm>
            <a:off x="1125770" y="3568238"/>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a:extLst>
              <a:ext uri="{FF2B5EF4-FFF2-40B4-BE49-F238E27FC236}">
                <a16:creationId xmlns:a16="http://schemas.microsoft.com/office/drawing/2014/main" id="{EDA319EC-F282-6DAB-0201-3DD35EE18868}"/>
              </a:ext>
            </a:extLst>
          </p:cNvPr>
          <p:cNvSpPr/>
          <p:nvPr/>
        </p:nvSpPr>
        <p:spPr>
          <a:xfrm>
            <a:off x="1100591" y="403185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8" name="Straight Arrow Connector 67">
            <a:extLst>
              <a:ext uri="{FF2B5EF4-FFF2-40B4-BE49-F238E27FC236}">
                <a16:creationId xmlns:a16="http://schemas.microsoft.com/office/drawing/2014/main" id="{7784C908-F6DB-1E1B-C6EC-328A7E51FCB7}"/>
              </a:ext>
            </a:extLst>
          </p:cNvPr>
          <p:cNvCxnSpPr>
            <a:cxnSpLocks/>
            <a:stCxn id="66" idx="4"/>
          </p:cNvCxnSpPr>
          <p:nvPr/>
        </p:nvCxnSpPr>
        <p:spPr>
          <a:xfrm>
            <a:off x="1204457" y="3666836"/>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CD6C078-8AE1-11E1-91C5-B5C0C339A572}"/>
              </a:ext>
            </a:extLst>
          </p:cNvPr>
          <p:cNvSpPr/>
          <p:nvPr/>
        </p:nvSpPr>
        <p:spPr>
          <a:xfrm>
            <a:off x="322483" y="2065297"/>
            <a:ext cx="4418636" cy="3003631"/>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7F40806-5980-29F1-DB23-6B4E04EE3054}"/>
              </a:ext>
            </a:extLst>
          </p:cNvPr>
          <p:cNvSpPr txBox="1"/>
          <p:nvPr/>
        </p:nvSpPr>
        <p:spPr>
          <a:xfrm>
            <a:off x="3419120" y="5315873"/>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
        <p:nvSpPr>
          <p:cNvPr id="22" name="Rounded Rectangle 21">
            <a:extLst>
              <a:ext uri="{FF2B5EF4-FFF2-40B4-BE49-F238E27FC236}">
                <a16:creationId xmlns:a16="http://schemas.microsoft.com/office/drawing/2014/main" id="{71C105D6-8D73-ACCA-61F3-49F7C9B8C773}"/>
              </a:ext>
            </a:extLst>
          </p:cNvPr>
          <p:cNvSpPr/>
          <p:nvPr/>
        </p:nvSpPr>
        <p:spPr>
          <a:xfrm>
            <a:off x="3279873" y="2071133"/>
            <a:ext cx="5392460" cy="300363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Rounded Rectangle 35">
            <a:extLst>
              <a:ext uri="{FF2B5EF4-FFF2-40B4-BE49-F238E27FC236}">
                <a16:creationId xmlns:a16="http://schemas.microsoft.com/office/drawing/2014/main" id="{D13425BC-FE61-5C7A-37E9-2B96CA0D2235}"/>
              </a:ext>
            </a:extLst>
          </p:cNvPr>
          <p:cNvSpPr/>
          <p:nvPr/>
        </p:nvSpPr>
        <p:spPr>
          <a:xfrm>
            <a:off x="336865" y="2071133"/>
            <a:ext cx="8316410" cy="3003631"/>
          </a:xfrm>
          <a:prstGeom prst="roundRect">
            <a:avLst/>
          </a:prstGeom>
          <a:solidFill>
            <a:schemeClr val="accent2">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FD52308F-A89E-F498-0C43-21C475D6B767}"/>
              </a:ext>
            </a:extLst>
          </p:cNvPr>
          <p:cNvSpPr txBox="1"/>
          <p:nvPr/>
        </p:nvSpPr>
        <p:spPr>
          <a:xfrm>
            <a:off x="5366763" y="1612519"/>
            <a:ext cx="1763240" cy="400110"/>
          </a:xfrm>
          <a:prstGeom prst="rect">
            <a:avLst/>
          </a:prstGeom>
          <a:noFill/>
        </p:spPr>
        <p:txBody>
          <a:bodyPr wrap="none" rtlCol="0">
            <a:spAutoFit/>
          </a:bodyPr>
          <a:lstStyle/>
          <a:p>
            <a:r>
              <a:rPr lang="en-GB" sz="2000" dirty="0">
                <a:latin typeface="Chalkboard" panose="03050602040202020205" pitchFamily="66" charset="77"/>
              </a:rPr>
              <a:t>Choreography</a:t>
            </a:r>
          </a:p>
        </p:txBody>
      </p:sp>
    </p:spTree>
    <p:extLst>
      <p:ext uri="{BB962C8B-B14F-4D97-AF65-F5344CB8AC3E}">
        <p14:creationId xmlns:p14="http://schemas.microsoft.com/office/powerpoint/2010/main" val="354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22" grpId="0" animBg="1"/>
      <p:bldP spid="36" grpId="0" animBg="1"/>
      <p:bldP spid="3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7228" y="567251"/>
            <a:ext cx="2470372" cy="175432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which contains the steps of the workflow. Normally these are the (topics) that the message should be forwarded to and an indicator a step is complete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21" idx="0"/>
          </p:cNvCxnSpPr>
          <p:nvPr/>
        </p:nvCxnSpPr>
        <p:spPr>
          <a:xfrm>
            <a:off x="2717600" y="1444414"/>
            <a:ext cx="449036" cy="9001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ounded Rectangle 49">
            <a:extLst>
              <a:ext uri="{FF2B5EF4-FFF2-40B4-BE49-F238E27FC236}">
                <a16:creationId xmlns:a16="http://schemas.microsoft.com/office/drawing/2014/main" id="{57A7E398-AF11-F4F9-A25C-E361FC3560D6}"/>
              </a:ext>
            </a:extLst>
          </p:cNvPr>
          <p:cNvSpPr/>
          <p:nvPr/>
        </p:nvSpPr>
        <p:spPr>
          <a:xfrm>
            <a:off x="704675" y="3750398"/>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D899BEC-F109-227C-DDE4-1B143F876B17}"/>
              </a:ext>
            </a:extLst>
          </p:cNvPr>
          <p:cNvCxnSpPr/>
          <p:nvPr/>
        </p:nvCxnSpPr>
        <p:spPr>
          <a:xfrm>
            <a:off x="704675" y="4127383"/>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6134170-132B-3380-828B-C8C286F31010}"/>
              </a:ext>
            </a:extLst>
          </p:cNvPr>
          <p:cNvSpPr txBox="1"/>
          <p:nvPr/>
        </p:nvSpPr>
        <p:spPr>
          <a:xfrm>
            <a:off x="1106890" y="3817416"/>
            <a:ext cx="951414" cy="276999"/>
          </a:xfrm>
          <a:prstGeom prst="rect">
            <a:avLst/>
          </a:prstGeom>
          <a:noFill/>
        </p:spPr>
        <p:txBody>
          <a:bodyPr wrap="none" rtlCol="0">
            <a:spAutoFit/>
          </a:bodyPr>
          <a:lstStyle/>
          <a:p>
            <a:r>
              <a:rPr lang="en-US" sz="1200" b="1" dirty="0"/>
              <a:t>Routing Slip</a:t>
            </a:r>
          </a:p>
        </p:txBody>
      </p:sp>
      <p:sp>
        <p:nvSpPr>
          <p:cNvPr id="54" name="TextBox 53">
            <a:extLst>
              <a:ext uri="{FF2B5EF4-FFF2-40B4-BE49-F238E27FC236}">
                <a16:creationId xmlns:a16="http://schemas.microsoft.com/office/drawing/2014/main" id="{F7EC72B3-AABC-B206-D496-08A46E36AEC8}"/>
              </a:ext>
            </a:extLst>
          </p:cNvPr>
          <p:cNvSpPr txBox="1"/>
          <p:nvPr/>
        </p:nvSpPr>
        <p:spPr>
          <a:xfrm>
            <a:off x="813732" y="4209537"/>
            <a:ext cx="1244572" cy="276999"/>
          </a:xfrm>
          <a:prstGeom prst="rect">
            <a:avLst/>
          </a:prstGeom>
          <a:noFill/>
        </p:spPr>
        <p:txBody>
          <a:bodyPr wrap="square" rtlCol="0">
            <a:spAutoFit/>
          </a:bodyPr>
          <a:lstStyle/>
          <a:p>
            <a:r>
              <a:rPr lang="en-US" sz="1200" dirty="0"/>
              <a:t>Steps[1..n]</a:t>
            </a:r>
          </a:p>
        </p:txBody>
      </p:sp>
      <p:cxnSp>
        <p:nvCxnSpPr>
          <p:cNvPr id="55" name="Straight Connector 54">
            <a:extLst>
              <a:ext uri="{FF2B5EF4-FFF2-40B4-BE49-F238E27FC236}">
                <a16:creationId xmlns:a16="http://schemas.microsoft.com/office/drawing/2014/main" id="{79F3EF89-1778-26AC-40B2-45B1E59231EE}"/>
              </a:ext>
            </a:extLst>
          </p:cNvPr>
          <p:cNvCxnSpPr/>
          <p:nvPr/>
        </p:nvCxnSpPr>
        <p:spPr>
          <a:xfrm>
            <a:off x="704675" y="4625935"/>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EA8CA0E7-06A5-D86A-D4E3-1FEF4F9BCB42}"/>
              </a:ext>
            </a:extLst>
          </p:cNvPr>
          <p:cNvSpPr txBox="1"/>
          <p:nvPr/>
        </p:nvSpPr>
        <p:spPr>
          <a:xfrm>
            <a:off x="813731" y="4678871"/>
            <a:ext cx="1531135" cy="276999"/>
          </a:xfrm>
          <a:prstGeom prst="rect">
            <a:avLst/>
          </a:prstGeom>
          <a:noFill/>
        </p:spPr>
        <p:txBody>
          <a:bodyPr wrap="square" rtlCol="0">
            <a:spAutoFit/>
          </a:bodyPr>
          <a:lstStyle/>
          <a:p>
            <a:r>
              <a:rPr lang="en-US" sz="1200" dirty="0" err="1"/>
              <a:t>getNextStep</a:t>
            </a:r>
            <a:r>
              <a:rPr lang="en-US" sz="1200" dirty="0"/>
              <a:t>(): String</a:t>
            </a:r>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cxnSp>
        <p:nvCxnSpPr>
          <p:cNvPr id="72" name="Straight Arrow Connector 71">
            <a:extLst>
              <a:ext uri="{FF2B5EF4-FFF2-40B4-BE49-F238E27FC236}">
                <a16:creationId xmlns:a16="http://schemas.microsoft.com/office/drawing/2014/main" id="{B4B3CDB9-606B-CC4A-7C4E-F80DF09334C9}"/>
              </a:ext>
            </a:extLst>
          </p:cNvPr>
          <p:cNvCxnSpPr>
            <a:cxnSpLocks/>
            <a:stCxn id="22" idx="2"/>
          </p:cNvCxnSpPr>
          <p:nvPr/>
        </p:nvCxnSpPr>
        <p:spPr>
          <a:xfrm>
            <a:off x="1482414" y="2321577"/>
            <a:ext cx="56758" cy="1375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BBD7355-73AD-7A61-D83C-8FB0283A0068}"/>
              </a:ext>
            </a:extLst>
          </p:cNvPr>
          <p:cNvSpPr txBox="1"/>
          <p:nvPr/>
        </p:nvSpPr>
        <p:spPr>
          <a:xfrm>
            <a:off x="5545123" y="331924"/>
            <a:ext cx="311512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the steps in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stick to the planned route.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A62D6D93-6A98-E737-C6E8-F36C18FD72DE}"/>
              </a:ext>
            </a:extLst>
          </p:cNvPr>
          <p:cNvCxnSpPr>
            <a:cxnSpLocks/>
            <a:stCxn id="74" idx="2"/>
            <a:endCxn id="28" idx="0"/>
          </p:cNvCxnSpPr>
          <p:nvPr/>
        </p:nvCxnSpPr>
        <p:spPr>
          <a:xfrm flipH="1">
            <a:off x="4880744" y="1670752"/>
            <a:ext cx="2221942" cy="2169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987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sp>
        <p:nvSpPr>
          <p:cNvPr id="7" name="Rounded Rectangle 6">
            <a:extLst>
              <a:ext uri="{FF2B5EF4-FFF2-40B4-BE49-F238E27FC236}">
                <a16:creationId xmlns:a16="http://schemas.microsoft.com/office/drawing/2014/main" id="{A70BE8D4-8233-B3DC-9149-D1CCDE3360B0}"/>
              </a:ext>
            </a:extLst>
          </p:cNvPr>
          <p:cNvSpPr/>
          <p:nvPr/>
        </p:nvSpPr>
        <p:spPr>
          <a:xfrm>
            <a:off x="322483" y="1581225"/>
            <a:ext cx="8499034" cy="3695449"/>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79B8665-F15C-568C-BB6C-4C44B1FCD5FB}"/>
              </a:ext>
            </a:extLst>
          </p:cNvPr>
          <p:cNvSpPr txBox="1"/>
          <p:nvPr/>
        </p:nvSpPr>
        <p:spPr>
          <a:xfrm>
            <a:off x="322483" y="1181115"/>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Tree>
    <p:extLst>
      <p:ext uri="{BB962C8B-B14F-4D97-AF65-F5344CB8AC3E}">
        <p14:creationId xmlns:p14="http://schemas.microsoft.com/office/powerpoint/2010/main" val="189976635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Process Manager (Saga)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657377" y="1900668"/>
            <a:ext cx="1450964" cy="307773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28576" y="1990769"/>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590278" y="1981946"/>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39289" y="1990766"/>
            <a:ext cx="1657318" cy="300082"/>
          </a:xfrm>
          <a:prstGeom prst="rect">
            <a:avLst/>
          </a:prstGeom>
          <a:noFill/>
        </p:spPr>
        <p:txBody>
          <a:bodyPr wrap="square" rtlCol="0">
            <a:spAutoFit/>
          </a:bodyPr>
          <a:lstStyle/>
          <a:p>
            <a:r>
              <a:rPr lang="en-GB" sz="1350" dirty="0"/>
              <a:t>:provider</a:t>
            </a:r>
          </a:p>
        </p:txBody>
      </p: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41067" y="1900666"/>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10463" y="1623599"/>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55173" y="664275"/>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1716" y="1587605"/>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E19C25D-73FC-5F79-C489-1BEF6961A5D2}"/>
              </a:ext>
            </a:extLst>
          </p:cNvPr>
          <p:cNvSpPr/>
          <p:nvPr/>
        </p:nvSpPr>
        <p:spPr>
          <a:xfrm>
            <a:off x="1620001" y="5579646"/>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EF45440C-034D-9449-7EB8-CF3E90F8EAFA}"/>
              </a:ext>
            </a:extLst>
          </p:cNvPr>
          <p:cNvSpPr txBox="1"/>
          <p:nvPr/>
        </p:nvSpPr>
        <p:spPr>
          <a:xfrm>
            <a:off x="1692976" y="5658205"/>
            <a:ext cx="1379765" cy="300082"/>
          </a:xfrm>
          <a:prstGeom prst="rect">
            <a:avLst/>
          </a:prstGeom>
          <a:noFill/>
        </p:spPr>
        <p:txBody>
          <a:bodyPr wrap="square" rtlCol="0">
            <a:spAutoFit/>
          </a:bodyPr>
          <a:lstStyle/>
          <a:p>
            <a:r>
              <a:rPr lang="en-GB" sz="1350" dirty="0"/>
              <a:t>:</a:t>
            </a:r>
            <a:r>
              <a:rPr lang="en-GB" sz="1350" dirty="0" err="1"/>
              <a:t>workflowStore</a:t>
            </a:r>
            <a:endParaRPr lang="en-GB" sz="1350" dirty="0"/>
          </a:p>
        </p:txBody>
      </p:sp>
      <p:cxnSp>
        <p:nvCxnSpPr>
          <p:cNvPr id="11" name="Straight Connector 10">
            <a:extLst>
              <a:ext uri="{FF2B5EF4-FFF2-40B4-BE49-F238E27FC236}">
                <a16:creationId xmlns:a16="http://schemas.microsoft.com/office/drawing/2014/main" id="{169BA20C-E33A-DB1C-B3EF-81B06E33300F}"/>
              </a:ext>
            </a:extLst>
          </p:cNvPr>
          <p:cNvCxnSpPr>
            <a:cxnSpLocks/>
          </p:cNvCxnSpPr>
          <p:nvPr/>
        </p:nvCxnSpPr>
        <p:spPr>
          <a:xfrm flipV="1">
            <a:off x="3108340" y="2279307"/>
            <a:ext cx="2481937" cy="115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CBC0C7-9C53-5C9F-8FC0-B6B758CA1B92}"/>
              </a:ext>
            </a:extLst>
          </p:cNvPr>
          <p:cNvCxnSpPr>
            <a:cxnSpLocks/>
            <a:stCxn id="10" idx="3"/>
          </p:cNvCxnSpPr>
          <p:nvPr/>
        </p:nvCxnSpPr>
        <p:spPr>
          <a:xfrm flipV="1">
            <a:off x="3108341" y="2119083"/>
            <a:ext cx="2523404" cy="217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B4C090-67BE-E2B9-439F-BFF8AAD2E441}"/>
              </a:ext>
            </a:extLst>
          </p:cNvPr>
          <p:cNvCxnSpPr>
            <a:cxnSpLocks/>
          </p:cNvCxnSpPr>
          <p:nvPr/>
        </p:nvCxnSpPr>
        <p:spPr>
          <a:xfrm flipH="1">
            <a:off x="3741067" y="2439146"/>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24C4DD-8BA6-DC83-F93B-4D76C00D615A}"/>
              </a:ext>
            </a:extLst>
          </p:cNvPr>
          <p:cNvSpPr txBox="1"/>
          <p:nvPr/>
        </p:nvSpPr>
        <p:spPr>
          <a:xfrm>
            <a:off x="3810462" y="2488352"/>
            <a:ext cx="1147617" cy="253916"/>
          </a:xfrm>
          <a:prstGeom prst="rect">
            <a:avLst/>
          </a:prstGeom>
          <a:noFill/>
        </p:spPr>
        <p:txBody>
          <a:bodyPr wrap="square" rtlCol="0">
            <a:spAutoFit/>
          </a:bodyPr>
          <a:lstStyle/>
          <a:p>
            <a:r>
              <a:rPr lang="en-GB" sz="1050" dirty="0"/>
              <a:t>1.4 reaction()</a:t>
            </a:r>
          </a:p>
        </p:txBody>
      </p:sp>
      <p:sp>
        <p:nvSpPr>
          <p:cNvPr id="23" name="Rounded Rectangle 22">
            <a:extLst>
              <a:ext uri="{FF2B5EF4-FFF2-40B4-BE49-F238E27FC236}">
                <a16:creationId xmlns:a16="http://schemas.microsoft.com/office/drawing/2014/main" id="{09A1ABBF-F5FC-D7C1-B1AF-6BEBED3BC41D}"/>
              </a:ext>
            </a:extLst>
          </p:cNvPr>
          <p:cNvSpPr/>
          <p:nvPr/>
        </p:nvSpPr>
        <p:spPr>
          <a:xfrm>
            <a:off x="5633741" y="3250612"/>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86D15BC-E6A2-F814-090D-6A3CF1BF461C}"/>
              </a:ext>
            </a:extLst>
          </p:cNvPr>
          <p:cNvSpPr txBox="1"/>
          <p:nvPr/>
        </p:nvSpPr>
        <p:spPr>
          <a:xfrm>
            <a:off x="5882752" y="3259432"/>
            <a:ext cx="1657318" cy="300082"/>
          </a:xfrm>
          <a:prstGeom prst="rect">
            <a:avLst/>
          </a:prstGeom>
          <a:noFill/>
        </p:spPr>
        <p:txBody>
          <a:bodyPr wrap="square" rtlCol="0">
            <a:spAutoFit/>
          </a:bodyPr>
          <a:lstStyle/>
          <a:p>
            <a:r>
              <a:rPr lang="en-GB" sz="1350" dirty="0"/>
              <a:t>:provider</a:t>
            </a:r>
          </a:p>
        </p:txBody>
      </p:sp>
      <p:cxnSp>
        <p:nvCxnSpPr>
          <p:cNvPr id="27" name="Straight Arrow Connector 26">
            <a:extLst>
              <a:ext uri="{FF2B5EF4-FFF2-40B4-BE49-F238E27FC236}">
                <a16:creationId xmlns:a16="http://schemas.microsoft.com/office/drawing/2014/main" id="{3C04A2B4-E1C0-6FC5-0C8E-E56D49A19B0C}"/>
              </a:ext>
            </a:extLst>
          </p:cNvPr>
          <p:cNvCxnSpPr>
            <a:cxnSpLocks/>
          </p:cNvCxnSpPr>
          <p:nvPr/>
        </p:nvCxnSpPr>
        <p:spPr>
          <a:xfrm>
            <a:off x="3777974" y="327166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F1FA91D-4C91-2A5A-8DA9-A99125D56230}"/>
              </a:ext>
            </a:extLst>
          </p:cNvPr>
          <p:cNvSpPr txBox="1"/>
          <p:nvPr/>
        </p:nvSpPr>
        <p:spPr>
          <a:xfrm>
            <a:off x="3847370" y="2994601"/>
            <a:ext cx="898072" cy="253916"/>
          </a:xfrm>
          <a:prstGeom prst="rect">
            <a:avLst/>
          </a:prstGeom>
          <a:noFill/>
        </p:spPr>
        <p:txBody>
          <a:bodyPr wrap="square" rtlCol="0">
            <a:spAutoFit/>
          </a:bodyPr>
          <a:lstStyle/>
          <a:p>
            <a:r>
              <a:rPr lang="en-GB" sz="1050" dirty="0"/>
              <a:t>1.5 request()</a:t>
            </a:r>
          </a:p>
        </p:txBody>
      </p:sp>
      <p:cxnSp>
        <p:nvCxnSpPr>
          <p:cNvPr id="29" name="Straight Connector 28">
            <a:extLst>
              <a:ext uri="{FF2B5EF4-FFF2-40B4-BE49-F238E27FC236}">
                <a16:creationId xmlns:a16="http://schemas.microsoft.com/office/drawing/2014/main" id="{40DCC762-1E3E-8503-7AE6-61E13E4CDD2B}"/>
              </a:ext>
            </a:extLst>
          </p:cNvPr>
          <p:cNvCxnSpPr>
            <a:cxnSpLocks/>
          </p:cNvCxnSpPr>
          <p:nvPr/>
        </p:nvCxnSpPr>
        <p:spPr>
          <a:xfrm flipV="1">
            <a:off x="3108340" y="3547973"/>
            <a:ext cx="2525400" cy="3051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98A44-B284-B9C0-EB16-3DD34F1DB81E}"/>
              </a:ext>
            </a:extLst>
          </p:cNvPr>
          <p:cNvCxnSpPr>
            <a:cxnSpLocks/>
          </p:cNvCxnSpPr>
          <p:nvPr/>
        </p:nvCxnSpPr>
        <p:spPr>
          <a:xfrm flipH="1">
            <a:off x="3784530" y="3707812"/>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BF4F84-1305-F014-BE71-523730D16A0D}"/>
              </a:ext>
            </a:extLst>
          </p:cNvPr>
          <p:cNvSpPr txBox="1"/>
          <p:nvPr/>
        </p:nvSpPr>
        <p:spPr>
          <a:xfrm>
            <a:off x="3853925" y="3757018"/>
            <a:ext cx="1147617" cy="253916"/>
          </a:xfrm>
          <a:prstGeom prst="rect">
            <a:avLst/>
          </a:prstGeom>
          <a:noFill/>
        </p:spPr>
        <p:txBody>
          <a:bodyPr wrap="square" rtlCol="0">
            <a:spAutoFit/>
          </a:bodyPr>
          <a:lstStyle/>
          <a:p>
            <a:r>
              <a:rPr lang="en-GB" sz="1050" dirty="0"/>
              <a:t>1.6 reaction()</a:t>
            </a:r>
          </a:p>
        </p:txBody>
      </p:sp>
      <p:sp>
        <p:nvSpPr>
          <p:cNvPr id="35" name="Rounded Rectangle 34">
            <a:extLst>
              <a:ext uri="{FF2B5EF4-FFF2-40B4-BE49-F238E27FC236}">
                <a16:creationId xmlns:a16="http://schemas.microsoft.com/office/drawing/2014/main" id="{EE5BB292-5AC6-8F63-ABD1-DFD9DBCB4D5E}"/>
              </a:ext>
            </a:extLst>
          </p:cNvPr>
          <p:cNvSpPr/>
          <p:nvPr/>
        </p:nvSpPr>
        <p:spPr>
          <a:xfrm>
            <a:off x="5656938" y="4400524"/>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8E61F84A-1A5E-2093-8DDA-469CB812625B}"/>
              </a:ext>
            </a:extLst>
          </p:cNvPr>
          <p:cNvSpPr txBox="1"/>
          <p:nvPr/>
        </p:nvSpPr>
        <p:spPr>
          <a:xfrm>
            <a:off x="5905949" y="4409344"/>
            <a:ext cx="1657318" cy="300082"/>
          </a:xfrm>
          <a:prstGeom prst="rect">
            <a:avLst/>
          </a:prstGeom>
          <a:noFill/>
        </p:spPr>
        <p:txBody>
          <a:bodyPr wrap="square" rtlCol="0">
            <a:spAutoFit/>
          </a:bodyPr>
          <a:lstStyle/>
          <a:p>
            <a:r>
              <a:rPr lang="en-GB" sz="1350" dirty="0"/>
              <a:t>:provider</a:t>
            </a:r>
          </a:p>
        </p:txBody>
      </p:sp>
      <p:cxnSp>
        <p:nvCxnSpPr>
          <p:cNvPr id="37" name="Straight Arrow Connector 36">
            <a:extLst>
              <a:ext uri="{FF2B5EF4-FFF2-40B4-BE49-F238E27FC236}">
                <a16:creationId xmlns:a16="http://schemas.microsoft.com/office/drawing/2014/main" id="{72AB31CC-5C5F-2DB5-2EB1-9AF6DADA68BB}"/>
              </a:ext>
            </a:extLst>
          </p:cNvPr>
          <p:cNvCxnSpPr>
            <a:cxnSpLocks/>
          </p:cNvCxnSpPr>
          <p:nvPr/>
        </p:nvCxnSpPr>
        <p:spPr>
          <a:xfrm>
            <a:off x="3807726" y="441008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6B22F-DA86-03C8-672B-C68E253F6371}"/>
              </a:ext>
            </a:extLst>
          </p:cNvPr>
          <p:cNvSpPr txBox="1"/>
          <p:nvPr/>
        </p:nvSpPr>
        <p:spPr>
          <a:xfrm>
            <a:off x="3877122" y="4133014"/>
            <a:ext cx="898072" cy="253916"/>
          </a:xfrm>
          <a:prstGeom prst="rect">
            <a:avLst/>
          </a:prstGeom>
          <a:noFill/>
        </p:spPr>
        <p:txBody>
          <a:bodyPr wrap="square" rtlCol="0">
            <a:spAutoFit/>
          </a:bodyPr>
          <a:lstStyle/>
          <a:p>
            <a:r>
              <a:rPr lang="en-GB" sz="1050" dirty="0"/>
              <a:t>1.7 request()</a:t>
            </a:r>
          </a:p>
        </p:txBody>
      </p:sp>
      <p:cxnSp>
        <p:nvCxnSpPr>
          <p:cNvPr id="39" name="Straight Connector 38">
            <a:extLst>
              <a:ext uri="{FF2B5EF4-FFF2-40B4-BE49-F238E27FC236}">
                <a16:creationId xmlns:a16="http://schemas.microsoft.com/office/drawing/2014/main" id="{3AF4EF24-7DFA-8DAD-D6C7-4E783982CF51}"/>
              </a:ext>
            </a:extLst>
          </p:cNvPr>
          <p:cNvCxnSpPr>
            <a:cxnSpLocks/>
          </p:cNvCxnSpPr>
          <p:nvPr/>
        </p:nvCxnSpPr>
        <p:spPr>
          <a:xfrm>
            <a:off x="3108340" y="4697500"/>
            <a:ext cx="2548597" cy="3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9CAB4-3C7C-4286-3009-1F683A7A0981}"/>
              </a:ext>
            </a:extLst>
          </p:cNvPr>
          <p:cNvCxnSpPr>
            <a:cxnSpLocks/>
          </p:cNvCxnSpPr>
          <p:nvPr/>
        </p:nvCxnSpPr>
        <p:spPr>
          <a:xfrm flipV="1">
            <a:off x="3036627" y="4537661"/>
            <a:ext cx="2661778" cy="11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818F49-F9BB-620F-8C15-C716AB0A1CC4}"/>
              </a:ext>
            </a:extLst>
          </p:cNvPr>
          <p:cNvCxnSpPr>
            <a:cxnSpLocks/>
          </p:cNvCxnSpPr>
          <p:nvPr/>
        </p:nvCxnSpPr>
        <p:spPr>
          <a:xfrm flipH="1">
            <a:off x="3807727" y="4857724"/>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D9A68F-9A53-7065-3D0C-64872E1ECD49}"/>
              </a:ext>
            </a:extLst>
          </p:cNvPr>
          <p:cNvSpPr txBox="1"/>
          <p:nvPr/>
        </p:nvSpPr>
        <p:spPr>
          <a:xfrm>
            <a:off x="3877122" y="4906930"/>
            <a:ext cx="1147617" cy="253916"/>
          </a:xfrm>
          <a:prstGeom prst="rect">
            <a:avLst/>
          </a:prstGeom>
          <a:noFill/>
        </p:spPr>
        <p:txBody>
          <a:bodyPr wrap="square" rtlCol="0">
            <a:spAutoFit/>
          </a:bodyPr>
          <a:lstStyle/>
          <a:p>
            <a:r>
              <a:rPr lang="en-GB" sz="1050" dirty="0"/>
              <a:t>1.8 reaction()</a:t>
            </a:r>
          </a:p>
        </p:txBody>
      </p:sp>
      <p:cxnSp>
        <p:nvCxnSpPr>
          <p:cNvPr id="46" name="Straight Connector 45">
            <a:extLst>
              <a:ext uri="{FF2B5EF4-FFF2-40B4-BE49-F238E27FC236}">
                <a16:creationId xmlns:a16="http://schemas.microsoft.com/office/drawing/2014/main" id="{2763CA5C-CF13-B441-D653-E95CD84F0FF6}"/>
              </a:ext>
            </a:extLst>
          </p:cNvPr>
          <p:cNvCxnSpPr>
            <a:cxnSpLocks/>
            <a:stCxn id="9" idx="3"/>
          </p:cNvCxnSpPr>
          <p:nvPr/>
        </p:nvCxnSpPr>
        <p:spPr>
          <a:xfrm flipV="1">
            <a:off x="3108341" y="3415380"/>
            <a:ext cx="2523404" cy="241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33FF-2817-28BC-B21B-D76677A99E4C}"/>
              </a:ext>
            </a:extLst>
          </p:cNvPr>
          <p:cNvCxnSpPr>
            <a:cxnSpLocks/>
            <a:stCxn id="5" idx="0"/>
          </p:cNvCxnSpPr>
          <p:nvPr/>
        </p:nvCxnSpPr>
        <p:spPr>
          <a:xfrm flipV="1">
            <a:off x="2345483" y="4978398"/>
            <a:ext cx="0" cy="6012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768212-EBED-2995-4027-E2BD64E3F2D9}"/>
              </a:ext>
            </a:extLst>
          </p:cNvPr>
          <p:cNvCxnSpPr>
            <a:cxnSpLocks/>
          </p:cNvCxnSpPr>
          <p:nvPr/>
        </p:nvCxnSpPr>
        <p:spPr>
          <a:xfrm>
            <a:off x="2173342"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71D00AD-7872-EAFF-437D-1E5485F17FEB}"/>
              </a:ext>
            </a:extLst>
          </p:cNvPr>
          <p:cNvSpPr txBox="1"/>
          <p:nvPr/>
        </p:nvSpPr>
        <p:spPr>
          <a:xfrm rot="5400000">
            <a:off x="1556461" y="5229008"/>
            <a:ext cx="898072" cy="253916"/>
          </a:xfrm>
          <a:prstGeom prst="rect">
            <a:avLst/>
          </a:prstGeom>
          <a:noFill/>
        </p:spPr>
        <p:txBody>
          <a:bodyPr wrap="square" rtlCol="0">
            <a:spAutoFit/>
          </a:bodyPr>
          <a:lstStyle/>
          <a:p>
            <a:r>
              <a:rPr lang="en-GB" sz="1050" dirty="0"/>
              <a:t>1.1 write()</a:t>
            </a:r>
          </a:p>
        </p:txBody>
      </p:sp>
      <p:cxnSp>
        <p:nvCxnSpPr>
          <p:cNvPr id="58" name="Straight Arrow Connector 57">
            <a:extLst>
              <a:ext uri="{FF2B5EF4-FFF2-40B4-BE49-F238E27FC236}">
                <a16:creationId xmlns:a16="http://schemas.microsoft.com/office/drawing/2014/main" id="{9AAC60B4-8A8C-117A-3AC8-4B72A1977C72}"/>
              </a:ext>
            </a:extLst>
          </p:cNvPr>
          <p:cNvCxnSpPr>
            <a:cxnSpLocks/>
          </p:cNvCxnSpPr>
          <p:nvPr/>
        </p:nvCxnSpPr>
        <p:spPr>
          <a:xfrm flipV="1">
            <a:off x="2508259"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12EFA37-ED98-D6FC-881B-2B036C2ED6DC}"/>
              </a:ext>
            </a:extLst>
          </p:cNvPr>
          <p:cNvSpPr txBox="1"/>
          <p:nvPr/>
        </p:nvSpPr>
        <p:spPr>
          <a:xfrm rot="16200000">
            <a:off x="2255847" y="5087781"/>
            <a:ext cx="898072" cy="253916"/>
          </a:xfrm>
          <a:prstGeom prst="rect">
            <a:avLst/>
          </a:prstGeom>
          <a:noFill/>
        </p:spPr>
        <p:txBody>
          <a:bodyPr wrap="square" rtlCol="0">
            <a:spAutoFit/>
          </a:bodyPr>
          <a:lstStyle/>
          <a:p>
            <a:r>
              <a:rPr lang="en-GB" sz="1050" dirty="0"/>
              <a:t>1.2 read()</a:t>
            </a:r>
          </a:p>
        </p:txBody>
      </p:sp>
    </p:spTree>
    <p:extLst>
      <p:ext uri="{BB962C8B-B14F-4D97-AF65-F5344CB8AC3E}">
        <p14:creationId xmlns:p14="http://schemas.microsoft.com/office/powerpoint/2010/main" val="193953490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Process Manager (Saga)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657377" y="1900668"/>
            <a:ext cx="1450964" cy="307773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28576" y="1990769"/>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590278" y="1981946"/>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39289" y="1990766"/>
            <a:ext cx="1657318" cy="300082"/>
          </a:xfrm>
          <a:prstGeom prst="rect">
            <a:avLst/>
          </a:prstGeom>
          <a:noFill/>
        </p:spPr>
        <p:txBody>
          <a:bodyPr wrap="square" rtlCol="0">
            <a:spAutoFit/>
          </a:bodyPr>
          <a:lstStyle/>
          <a:p>
            <a:r>
              <a:rPr lang="en-GB" sz="1350" dirty="0"/>
              <a:t>:provider</a:t>
            </a:r>
          </a:p>
        </p:txBody>
      </p: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41067" y="1900666"/>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10463" y="1623599"/>
            <a:ext cx="898072" cy="253916"/>
          </a:xfrm>
          <a:prstGeom prst="rect">
            <a:avLst/>
          </a:prstGeom>
          <a:noFill/>
        </p:spPr>
        <p:txBody>
          <a:bodyPr wrap="square" rtlCol="0">
            <a:spAutoFit/>
          </a:bodyPr>
          <a:lstStyle/>
          <a:p>
            <a:r>
              <a:rPr lang="en-GB" sz="1050" dirty="0"/>
              <a:t>1.3 request()</a:t>
            </a:r>
          </a:p>
        </p:txBody>
      </p:sp>
      <p:sp>
        <p:nvSpPr>
          <p:cNvPr id="5" name="Rounded Rectangle 4">
            <a:extLst>
              <a:ext uri="{FF2B5EF4-FFF2-40B4-BE49-F238E27FC236}">
                <a16:creationId xmlns:a16="http://schemas.microsoft.com/office/drawing/2014/main" id="{9E19C25D-73FC-5F79-C489-1BEF6961A5D2}"/>
              </a:ext>
            </a:extLst>
          </p:cNvPr>
          <p:cNvSpPr/>
          <p:nvPr/>
        </p:nvSpPr>
        <p:spPr>
          <a:xfrm>
            <a:off x="1620001" y="5579646"/>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EF45440C-034D-9449-7EB8-CF3E90F8EAFA}"/>
              </a:ext>
            </a:extLst>
          </p:cNvPr>
          <p:cNvSpPr txBox="1"/>
          <p:nvPr/>
        </p:nvSpPr>
        <p:spPr>
          <a:xfrm>
            <a:off x="1692976" y="5658205"/>
            <a:ext cx="1379765" cy="300082"/>
          </a:xfrm>
          <a:prstGeom prst="rect">
            <a:avLst/>
          </a:prstGeom>
          <a:noFill/>
        </p:spPr>
        <p:txBody>
          <a:bodyPr wrap="square" rtlCol="0">
            <a:spAutoFit/>
          </a:bodyPr>
          <a:lstStyle/>
          <a:p>
            <a:r>
              <a:rPr lang="en-GB" sz="1350" dirty="0"/>
              <a:t>:</a:t>
            </a:r>
            <a:r>
              <a:rPr lang="en-GB" sz="1350" dirty="0" err="1"/>
              <a:t>workflowStore</a:t>
            </a:r>
            <a:endParaRPr lang="en-GB" sz="1350" dirty="0"/>
          </a:p>
        </p:txBody>
      </p:sp>
      <p:cxnSp>
        <p:nvCxnSpPr>
          <p:cNvPr id="11" name="Straight Connector 10">
            <a:extLst>
              <a:ext uri="{FF2B5EF4-FFF2-40B4-BE49-F238E27FC236}">
                <a16:creationId xmlns:a16="http://schemas.microsoft.com/office/drawing/2014/main" id="{169BA20C-E33A-DB1C-B3EF-81B06E33300F}"/>
              </a:ext>
            </a:extLst>
          </p:cNvPr>
          <p:cNvCxnSpPr>
            <a:cxnSpLocks/>
          </p:cNvCxnSpPr>
          <p:nvPr/>
        </p:nvCxnSpPr>
        <p:spPr>
          <a:xfrm flipV="1">
            <a:off x="3108340" y="2279307"/>
            <a:ext cx="2481937" cy="115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CBC0C7-9C53-5C9F-8FC0-B6B758CA1B92}"/>
              </a:ext>
            </a:extLst>
          </p:cNvPr>
          <p:cNvCxnSpPr>
            <a:cxnSpLocks/>
            <a:stCxn id="10" idx="3"/>
          </p:cNvCxnSpPr>
          <p:nvPr/>
        </p:nvCxnSpPr>
        <p:spPr>
          <a:xfrm flipV="1">
            <a:off x="3108341" y="2119083"/>
            <a:ext cx="2523404" cy="217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B4C090-67BE-E2B9-439F-BFF8AAD2E441}"/>
              </a:ext>
            </a:extLst>
          </p:cNvPr>
          <p:cNvCxnSpPr>
            <a:cxnSpLocks/>
          </p:cNvCxnSpPr>
          <p:nvPr/>
        </p:nvCxnSpPr>
        <p:spPr>
          <a:xfrm flipH="1">
            <a:off x="3741067" y="2439146"/>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24C4DD-8BA6-DC83-F93B-4D76C00D615A}"/>
              </a:ext>
            </a:extLst>
          </p:cNvPr>
          <p:cNvSpPr txBox="1"/>
          <p:nvPr/>
        </p:nvSpPr>
        <p:spPr>
          <a:xfrm>
            <a:off x="3810462" y="2488352"/>
            <a:ext cx="1147617" cy="253916"/>
          </a:xfrm>
          <a:prstGeom prst="rect">
            <a:avLst/>
          </a:prstGeom>
          <a:noFill/>
        </p:spPr>
        <p:txBody>
          <a:bodyPr wrap="square" rtlCol="0">
            <a:spAutoFit/>
          </a:bodyPr>
          <a:lstStyle/>
          <a:p>
            <a:r>
              <a:rPr lang="en-GB" sz="1050" dirty="0"/>
              <a:t>1.4 reaction()</a:t>
            </a:r>
          </a:p>
        </p:txBody>
      </p:sp>
      <p:sp>
        <p:nvSpPr>
          <p:cNvPr id="23" name="Rounded Rectangle 22">
            <a:extLst>
              <a:ext uri="{FF2B5EF4-FFF2-40B4-BE49-F238E27FC236}">
                <a16:creationId xmlns:a16="http://schemas.microsoft.com/office/drawing/2014/main" id="{09A1ABBF-F5FC-D7C1-B1AF-6BEBED3BC41D}"/>
              </a:ext>
            </a:extLst>
          </p:cNvPr>
          <p:cNvSpPr/>
          <p:nvPr/>
        </p:nvSpPr>
        <p:spPr>
          <a:xfrm>
            <a:off x="5633741" y="3250612"/>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86D15BC-E6A2-F814-090D-6A3CF1BF461C}"/>
              </a:ext>
            </a:extLst>
          </p:cNvPr>
          <p:cNvSpPr txBox="1"/>
          <p:nvPr/>
        </p:nvSpPr>
        <p:spPr>
          <a:xfrm>
            <a:off x="5882752" y="3259432"/>
            <a:ext cx="1657318" cy="300082"/>
          </a:xfrm>
          <a:prstGeom prst="rect">
            <a:avLst/>
          </a:prstGeom>
          <a:noFill/>
        </p:spPr>
        <p:txBody>
          <a:bodyPr wrap="square" rtlCol="0">
            <a:spAutoFit/>
          </a:bodyPr>
          <a:lstStyle/>
          <a:p>
            <a:r>
              <a:rPr lang="en-GB" sz="1350" dirty="0"/>
              <a:t>:provider</a:t>
            </a:r>
          </a:p>
        </p:txBody>
      </p:sp>
      <p:cxnSp>
        <p:nvCxnSpPr>
          <p:cNvPr id="27" name="Straight Arrow Connector 26">
            <a:extLst>
              <a:ext uri="{FF2B5EF4-FFF2-40B4-BE49-F238E27FC236}">
                <a16:creationId xmlns:a16="http://schemas.microsoft.com/office/drawing/2014/main" id="{3C04A2B4-E1C0-6FC5-0C8E-E56D49A19B0C}"/>
              </a:ext>
            </a:extLst>
          </p:cNvPr>
          <p:cNvCxnSpPr>
            <a:cxnSpLocks/>
          </p:cNvCxnSpPr>
          <p:nvPr/>
        </p:nvCxnSpPr>
        <p:spPr>
          <a:xfrm>
            <a:off x="3777974" y="327166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F1FA91D-4C91-2A5A-8DA9-A99125D56230}"/>
              </a:ext>
            </a:extLst>
          </p:cNvPr>
          <p:cNvSpPr txBox="1"/>
          <p:nvPr/>
        </p:nvSpPr>
        <p:spPr>
          <a:xfrm>
            <a:off x="3847370" y="2994601"/>
            <a:ext cx="898072" cy="253916"/>
          </a:xfrm>
          <a:prstGeom prst="rect">
            <a:avLst/>
          </a:prstGeom>
          <a:noFill/>
        </p:spPr>
        <p:txBody>
          <a:bodyPr wrap="square" rtlCol="0">
            <a:spAutoFit/>
          </a:bodyPr>
          <a:lstStyle/>
          <a:p>
            <a:r>
              <a:rPr lang="en-GB" sz="1050" dirty="0"/>
              <a:t>1.5 request()</a:t>
            </a:r>
          </a:p>
        </p:txBody>
      </p:sp>
      <p:cxnSp>
        <p:nvCxnSpPr>
          <p:cNvPr id="29" name="Straight Connector 28">
            <a:extLst>
              <a:ext uri="{FF2B5EF4-FFF2-40B4-BE49-F238E27FC236}">
                <a16:creationId xmlns:a16="http://schemas.microsoft.com/office/drawing/2014/main" id="{40DCC762-1E3E-8503-7AE6-61E13E4CDD2B}"/>
              </a:ext>
            </a:extLst>
          </p:cNvPr>
          <p:cNvCxnSpPr>
            <a:cxnSpLocks/>
          </p:cNvCxnSpPr>
          <p:nvPr/>
        </p:nvCxnSpPr>
        <p:spPr>
          <a:xfrm flipV="1">
            <a:off x="3108340" y="3547973"/>
            <a:ext cx="2525400" cy="3051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98A44-B284-B9C0-EB16-3DD34F1DB81E}"/>
              </a:ext>
            </a:extLst>
          </p:cNvPr>
          <p:cNvCxnSpPr>
            <a:cxnSpLocks/>
          </p:cNvCxnSpPr>
          <p:nvPr/>
        </p:nvCxnSpPr>
        <p:spPr>
          <a:xfrm flipH="1">
            <a:off x="3784530" y="3707812"/>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BF4F84-1305-F014-BE71-523730D16A0D}"/>
              </a:ext>
            </a:extLst>
          </p:cNvPr>
          <p:cNvSpPr txBox="1"/>
          <p:nvPr/>
        </p:nvSpPr>
        <p:spPr>
          <a:xfrm>
            <a:off x="3853925" y="3757018"/>
            <a:ext cx="1147617" cy="253916"/>
          </a:xfrm>
          <a:prstGeom prst="rect">
            <a:avLst/>
          </a:prstGeom>
          <a:noFill/>
        </p:spPr>
        <p:txBody>
          <a:bodyPr wrap="square" rtlCol="0">
            <a:spAutoFit/>
          </a:bodyPr>
          <a:lstStyle/>
          <a:p>
            <a:r>
              <a:rPr lang="en-GB" sz="1050" dirty="0"/>
              <a:t>1.6 reaction()</a:t>
            </a:r>
          </a:p>
        </p:txBody>
      </p:sp>
      <p:sp>
        <p:nvSpPr>
          <p:cNvPr id="35" name="Rounded Rectangle 34">
            <a:extLst>
              <a:ext uri="{FF2B5EF4-FFF2-40B4-BE49-F238E27FC236}">
                <a16:creationId xmlns:a16="http://schemas.microsoft.com/office/drawing/2014/main" id="{EE5BB292-5AC6-8F63-ABD1-DFD9DBCB4D5E}"/>
              </a:ext>
            </a:extLst>
          </p:cNvPr>
          <p:cNvSpPr/>
          <p:nvPr/>
        </p:nvSpPr>
        <p:spPr>
          <a:xfrm>
            <a:off x="5656938" y="4400524"/>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8E61F84A-1A5E-2093-8DDA-469CB812625B}"/>
              </a:ext>
            </a:extLst>
          </p:cNvPr>
          <p:cNvSpPr txBox="1"/>
          <p:nvPr/>
        </p:nvSpPr>
        <p:spPr>
          <a:xfrm>
            <a:off x="5905949" y="4409344"/>
            <a:ext cx="1657318" cy="300082"/>
          </a:xfrm>
          <a:prstGeom prst="rect">
            <a:avLst/>
          </a:prstGeom>
          <a:noFill/>
        </p:spPr>
        <p:txBody>
          <a:bodyPr wrap="square" rtlCol="0">
            <a:spAutoFit/>
          </a:bodyPr>
          <a:lstStyle/>
          <a:p>
            <a:r>
              <a:rPr lang="en-GB" sz="1350" dirty="0"/>
              <a:t>:provider</a:t>
            </a:r>
          </a:p>
        </p:txBody>
      </p:sp>
      <p:cxnSp>
        <p:nvCxnSpPr>
          <p:cNvPr id="37" name="Straight Arrow Connector 36">
            <a:extLst>
              <a:ext uri="{FF2B5EF4-FFF2-40B4-BE49-F238E27FC236}">
                <a16:creationId xmlns:a16="http://schemas.microsoft.com/office/drawing/2014/main" id="{72AB31CC-5C5F-2DB5-2EB1-9AF6DADA68BB}"/>
              </a:ext>
            </a:extLst>
          </p:cNvPr>
          <p:cNvCxnSpPr>
            <a:cxnSpLocks/>
          </p:cNvCxnSpPr>
          <p:nvPr/>
        </p:nvCxnSpPr>
        <p:spPr>
          <a:xfrm>
            <a:off x="3807726" y="441008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6B22F-DA86-03C8-672B-C68E253F6371}"/>
              </a:ext>
            </a:extLst>
          </p:cNvPr>
          <p:cNvSpPr txBox="1"/>
          <p:nvPr/>
        </p:nvSpPr>
        <p:spPr>
          <a:xfrm>
            <a:off x="3877122" y="4133014"/>
            <a:ext cx="898072" cy="253916"/>
          </a:xfrm>
          <a:prstGeom prst="rect">
            <a:avLst/>
          </a:prstGeom>
          <a:noFill/>
        </p:spPr>
        <p:txBody>
          <a:bodyPr wrap="square" rtlCol="0">
            <a:spAutoFit/>
          </a:bodyPr>
          <a:lstStyle/>
          <a:p>
            <a:r>
              <a:rPr lang="en-GB" sz="1050" dirty="0"/>
              <a:t>1.7 request()</a:t>
            </a:r>
          </a:p>
        </p:txBody>
      </p:sp>
      <p:cxnSp>
        <p:nvCxnSpPr>
          <p:cNvPr id="39" name="Straight Connector 38">
            <a:extLst>
              <a:ext uri="{FF2B5EF4-FFF2-40B4-BE49-F238E27FC236}">
                <a16:creationId xmlns:a16="http://schemas.microsoft.com/office/drawing/2014/main" id="{3AF4EF24-7DFA-8DAD-D6C7-4E783982CF51}"/>
              </a:ext>
            </a:extLst>
          </p:cNvPr>
          <p:cNvCxnSpPr>
            <a:cxnSpLocks/>
          </p:cNvCxnSpPr>
          <p:nvPr/>
        </p:nvCxnSpPr>
        <p:spPr>
          <a:xfrm>
            <a:off x="3108340" y="4697500"/>
            <a:ext cx="2548597" cy="3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9CAB4-3C7C-4286-3009-1F683A7A0981}"/>
              </a:ext>
            </a:extLst>
          </p:cNvPr>
          <p:cNvCxnSpPr>
            <a:cxnSpLocks/>
          </p:cNvCxnSpPr>
          <p:nvPr/>
        </p:nvCxnSpPr>
        <p:spPr>
          <a:xfrm flipV="1">
            <a:off x="3036627" y="4537661"/>
            <a:ext cx="2661778" cy="11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818F49-F9BB-620F-8C15-C716AB0A1CC4}"/>
              </a:ext>
            </a:extLst>
          </p:cNvPr>
          <p:cNvCxnSpPr>
            <a:cxnSpLocks/>
          </p:cNvCxnSpPr>
          <p:nvPr/>
        </p:nvCxnSpPr>
        <p:spPr>
          <a:xfrm flipH="1">
            <a:off x="3807727" y="4857724"/>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D9A68F-9A53-7065-3D0C-64872E1ECD49}"/>
              </a:ext>
            </a:extLst>
          </p:cNvPr>
          <p:cNvSpPr txBox="1"/>
          <p:nvPr/>
        </p:nvSpPr>
        <p:spPr>
          <a:xfrm>
            <a:off x="3877122" y="4906930"/>
            <a:ext cx="1147617" cy="253916"/>
          </a:xfrm>
          <a:prstGeom prst="rect">
            <a:avLst/>
          </a:prstGeom>
          <a:noFill/>
        </p:spPr>
        <p:txBody>
          <a:bodyPr wrap="square" rtlCol="0">
            <a:spAutoFit/>
          </a:bodyPr>
          <a:lstStyle/>
          <a:p>
            <a:r>
              <a:rPr lang="en-GB" sz="1050" dirty="0"/>
              <a:t>1.8 reaction()</a:t>
            </a:r>
          </a:p>
        </p:txBody>
      </p:sp>
      <p:cxnSp>
        <p:nvCxnSpPr>
          <p:cNvPr id="46" name="Straight Connector 45">
            <a:extLst>
              <a:ext uri="{FF2B5EF4-FFF2-40B4-BE49-F238E27FC236}">
                <a16:creationId xmlns:a16="http://schemas.microsoft.com/office/drawing/2014/main" id="{2763CA5C-CF13-B441-D653-E95CD84F0FF6}"/>
              </a:ext>
            </a:extLst>
          </p:cNvPr>
          <p:cNvCxnSpPr>
            <a:cxnSpLocks/>
            <a:stCxn id="9" idx="3"/>
          </p:cNvCxnSpPr>
          <p:nvPr/>
        </p:nvCxnSpPr>
        <p:spPr>
          <a:xfrm flipV="1">
            <a:off x="3108341" y="3415380"/>
            <a:ext cx="2523404" cy="241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33FF-2817-28BC-B21B-D76677A99E4C}"/>
              </a:ext>
            </a:extLst>
          </p:cNvPr>
          <p:cNvCxnSpPr>
            <a:cxnSpLocks/>
            <a:stCxn id="5" idx="0"/>
          </p:cNvCxnSpPr>
          <p:nvPr/>
        </p:nvCxnSpPr>
        <p:spPr>
          <a:xfrm flipV="1">
            <a:off x="2345483" y="4978398"/>
            <a:ext cx="0" cy="6012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768212-EBED-2995-4027-E2BD64E3F2D9}"/>
              </a:ext>
            </a:extLst>
          </p:cNvPr>
          <p:cNvCxnSpPr>
            <a:cxnSpLocks/>
          </p:cNvCxnSpPr>
          <p:nvPr/>
        </p:nvCxnSpPr>
        <p:spPr>
          <a:xfrm>
            <a:off x="2173342"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71D00AD-7872-EAFF-437D-1E5485F17FEB}"/>
              </a:ext>
            </a:extLst>
          </p:cNvPr>
          <p:cNvSpPr txBox="1"/>
          <p:nvPr/>
        </p:nvSpPr>
        <p:spPr>
          <a:xfrm rot="5400000">
            <a:off x="1556461" y="5229008"/>
            <a:ext cx="898072" cy="253916"/>
          </a:xfrm>
          <a:prstGeom prst="rect">
            <a:avLst/>
          </a:prstGeom>
          <a:noFill/>
        </p:spPr>
        <p:txBody>
          <a:bodyPr wrap="square" rtlCol="0">
            <a:spAutoFit/>
          </a:bodyPr>
          <a:lstStyle/>
          <a:p>
            <a:r>
              <a:rPr lang="en-GB" sz="1050" dirty="0"/>
              <a:t>1.1 write()</a:t>
            </a:r>
          </a:p>
        </p:txBody>
      </p:sp>
      <p:cxnSp>
        <p:nvCxnSpPr>
          <p:cNvPr id="58" name="Straight Arrow Connector 57">
            <a:extLst>
              <a:ext uri="{FF2B5EF4-FFF2-40B4-BE49-F238E27FC236}">
                <a16:creationId xmlns:a16="http://schemas.microsoft.com/office/drawing/2014/main" id="{9AAC60B4-8A8C-117A-3AC8-4B72A1977C72}"/>
              </a:ext>
            </a:extLst>
          </p:cNvPr>
          <p:cNvCxnSpPr>
            <a:cxnSpLocks/>
          </p:cNvCxnSpPr>
          <p:nvPr/>
        </p:nvCxnSpPr>
        <p:spPr>
          <a:xfrm flipV="1">
            <a:off x="2508259"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12EFA37-ED98-D6FC-881B-2B036C2ED6DC}"/>
              </a:ext>
            </a:extLst>
          </p:cNvPr>
          <p:cNvSpPr txBox="1"/>
          <p:nvPr/>
        </p:nvSpPr>
        <p:spPr>
          <a:xfrm rot="16200000">
            <a:off x="2255847" y="5087781"/>
            <a:ext cx="898072" cy="253916"/>
          </a:xfrm>
          <a:prstGeom prst="rect">
            <a:avLst/>
          </a:prstGeom>
          <a:noFill/>
        </p:spPr>
        <p:txBody>
          <a:bodyPr wrap="square" rtlCol="0">
            <a:spAutoFit/>
          </a:bodyPr>
          <a:lstStyle/>
          <a:p>
            <a:r>
              <a:rPr lang="en-GB" sz="1050" dirty="0"/>
              <a:t>1.2 read()</a:t>
            </a:r>
          </a:p>
        </p:txBody>
      </p:sp>
      <p:sp>
        <p:nvSpPr>
          <p:cNvPr id="7" name="Rounded Rectangle 6">
            <a:extLst>
              <a:ext uri="{FF2B5EF4-FFF2-40B4-BE49-F238E27FC236}">
                <a16:creationId xmlns:a16="http://schemas.microsoft.com/office/drawing/2014/main" id="{7A68E974-54EA-2CE3-CF63-4556A4D305D1}"/>
              </a:ext>
            </a:extLst>
          </p:cNvPr>
          <p:cNvSpPr/>
          <p:nvPr/>
        </p:nvSpPr>
        <p:spPr>
          <a:xfrm>
            <a:off x="322483" y="1581225"/>
            <a:ext cx="8499034" cy="4590975"/>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59EB81E2-090A-4B21-1098-B112CCB4666B}"/>
              </a:ext>
            </a:extLst>
          </p:cNvPr>
          <p:cNvSpPr txBox="1"/>
          <p:nvPr/>
        </p:nvSpPr>
        <p:spPr>
          <a:xfrm>
            <a:off x="322483" y="1080546"/>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Tree>
    <p:extLst>
      <p:ext uri="{BB962C8B-B14F-4D97-AF65-F5344CB8AC3E}">
        <p14:creationId xmlns:p14="http://schemas.microsoft.com/office/powerpoint/2010/main" val="4154017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95</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2415852153"/>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a:t>Process Manager (Saga)</a:t>
                      </a:r>
                      <a:endParaRPr lang="en-US" dirty="0"/>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Tree>
    <p:extLst>
      <p:ext uri="{BB962C8B-B14F-4D97-AF65-F5344CB8AC3E}">
        <p14:creationId xmlns:p14="http://schemas.microsoft.com/office/powerpoint/2010/main" val="1037714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96</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Reactive Architectures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97</a:t>
            </a:fld>
            <a:endParaRPr lang="en-US"/>
          </a:p>
        </p:txBody>
      </p:sp>
    </p:spTree>
    <p:extLst>
      <p:ext uri="{BB962C8B-B14F-4D97-AF65-F5344CB8AC3E}">
        <p14:creationId xmlns:p14="http://schemas.microsoft.com/office/powerpoint/2010/main" val="3191094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1283923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44224</TotalTime>
  <Words>9774</Words>
  <Application>Microsoft Macintosh PowerPoint</Application>
  <PresentationFormat>On-screen Show (4:3)</PresentationFormat>
  <Paragraphs>1692</Paragraphs>
  <Slides>186</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186</vt:i4>
      </vt:variant>
    </vt:vector>
  </HeadingPairs>
  <TitlesOfParts>
    <vt:vector size="193" baseType="lpstr">
      <vt:lpstr>Arial</vt:lpstr>
      <vt:lpstr>Calibri</vt:lpstr>
      <vt:lpstr>Chalkboard</vt:lpstr>
      <vt:lpstr>Fira Code VF</vt:lpstr>
      <vt:lpstr>Inter-Regular</vt:lpstr>
      <vt:lpstr>Ubuntu</vt:lpstr>
      <vt:lpstr>Office Theme</vt:lpstr>
      <vt:lpstr>Practical Messaging</vt:lpstr>
      <vt:lpstr>Who are you?</vt:lpstr>
      <vt:lpstr>Day One Messaging</vt:lpstr>
      <vt:lpstr>Day Two Conversations</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992</cp:revision>
  <dcterms:created xsi:type="dcterms:W3CDTF">2012-05-22T19:34:54Z</dcterms:created>
  <dcterms:modified xsi:type="dcterms:W3CDTF">2024-06-22T18:18:02Z</dcterms:modified>
</cp:coreProperties>
</file>